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 id="270" r:id="rId16"/>
    <p:sldId id="271" r:id="rId17"/>
    <p:sldId id="272" r:id="rId18"/>
    <p:sldId id="273" r:id="rId19"/>
    <p:sldId id="274" r:id="rId20"/>
    <p:sldId id="275" r:id="rId21"/>
    <p:sldId id="276" r:id="rId22"/>
  </p:sldIdLst>
  <p:sldSz cx="10693400" cy="7556500"/>
  <p:notesSz cx="6858000" cy="9144000"/>
  <p:embeddedFontLst>
    <p:embeddedFont>
      <p:font typeface="Arial Bold" panose="020B0802020202020204" pitchFamily="34" charset="77"/>
      <p:regular r:id="rId23"/>
      <p:bold r:id="rId24"/>
    </p:embeddedFont>
    <p:embeddedFont>
      <p:font typeface="Arial Bold Italics" panose="020B0802020202090204" pitchFamily="34" charset="77"/>
      <p:regular r:id="rId25"/>
      <p:bold r:id="rId26"/>
      <p:italic r:id="rId27"/>
      <p:boldItalic r:id="rId28"/>
    </p:embeddedFont>
    <p:embeddedFont>
      <p:font typeface="Arimo" panose="020B0604020202020204" pitchFamily="34" charset="0"/>
      <p:regular r:id="rId29"/>
    </p:embeddedFont>
    <p:embeddedFont>
      <p:font typeface="Arimo Bold" panose="020B0704020202020204" pitchFamily="34" charset="0"/>
      <p:regular r:id="rId30"/>
      <p:bold r:id="rId31"/>
    </p:embeddedFont>
    <p:embeddedFont>
      <p:font typeface="Arimo Bold Italics" panose="020B0704020202090204" pitchFamily="34" charset="0"/>
      <p:regular r:id="rId32"/>
      <p:bold r:id="rId33"/>
      <p:italic r:id="rId34"/>
      <p:boldItalic r:id="rId35"/>
    </p:embeddedFont>
    <p:embeddedFont>
      <p:font typeface="Canva Sans" panose="020B0503030501040103" pitchFamily="34" charset="0"/>
      <p:regular r:id="rId36"/>
    </p:embeddedFont>
    <p:embeddedFont>
      <p:font typeface="Canva Sans Bold" panose="020B0803030501040103" pitchFamily="34" charset="0"/>
      <p:regular r:id="rId37"/>
      <p:bold r:id="rId38"/>
    </p:embeddedFont>
    <p:embeddedFont>
      <p:font typeface="IBM Plex Sans Bold Italics" panose="020B0803050203000203" pitchFamily="34" charset="0"/>
      <p:regular r:id="rId39"/>
      <p:bold r:id="rId40"/>
      <p:italic r:id="rId41"/>
      <p:boldItalic r:id="rId42"/>
    </p:embeddedFont>
    <p:embeddedFont>
      <p:font typeface="Open Sans Bold Italics" panose="020B0806030504020204" pitchFamily="34" charset="0"/>
      <p:regular r:id="rId43"/>
      <p:bold r:id="rId44"/>
      <p:italic r:id="rId45"/>
      <p:boldItalic r:id="rId46"/>
    </p:embeddedFont>
    <p:embeddedFont>
      <p:font typeface="Open Sans Condensed Medium" pitchFamily="2"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628" autoAdjust="0"/>
  </p:normalViewPr>
  <p:slideViewPr>
    <p:cSldViewPr>
      <p:cViewPr varScale="1">
        <p:scale>
          <a:sx n="104" d="100"/>
          <a:sy n="104" d="100"/>
        </p:scale>
        <p:origin x="148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slide" Target="slide15.xml"/><Relationship Id="rId4" Type="http://schemas.openxmlformats.org/officeDocument/2006/relationships/hyperlink" Target="https://www.dropbox.com/scl/fi/4jkq79kdxzeib3x4mjwqk/Party-The-Rattling-Bog-Backing-Track-copy.mp3?rlkey=xarwr69ofjq7gzgpxw4rwugw0&amp;st=pq7sofva&amp;dl=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22.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3.jpeg"/><Relationship Id="rId18" Type="http://schemas.openxmlformats.org/officeDocument/2006/relationships/image" Target="../media/image68.png"/><Relationship Id="rId3" Type="http://schemas.openxmlformats.org/officeDocument/2006/relationships/image" Target="../media/image58.svg"/><Relationship Id="rId7" Type="http://schemas.openxmlformats.org/officeDocument/2006/relationships/image" Target="../media/image12.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image" Target="../media/image57.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61.png"/><Relationship Id="rId5" Type="http://schemas.openxmlformats.org/officeDocument/2006/relationships/image" Target="../media/image60.svg"/><Relationship Id="rId15" Type="http://schemas.openxmlformats.org/officeDocument/2006/relationships/image" Target="../media/image65.svg"/><Relationship Id="rId10" Type="http://schemas.openxmlformats.org/officeDocument/2006/relationships/image" Target="../media/image11.svg"/><Relationship Id="rId4" Type="http://schemas.openxmlformats.org/officeDocument/2006/relationships/image" Target="../media/image59.png"/><Relationship Id="rId9" Type="http://schemas.openxmlformats.org/officeDocument/2006/relationships/image" Target="../media/image10.pn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0419"/>
            <a:ext cx="10692000" cy="7797726"/>
          </a:xfrm>
          <a:custGeom>
            <a:avLst/>
            <a:gdLst/>
            <a:ahLst/>
            <a:cxnLst/>
            <a:rect l="l" t="t" r="r" b="b"/>
            <a:pathLst>
              <a:path w="10692000" h="7797726">
                <a:moveTo>
                  <a:pt x="0" y="0"/>
                </a:moveTo>
                <a:lnTo>
                  <a:pt x="10692000" y="0"/>
                </a:lnTo>
                <a:lnTo>
                  <a:pt x="10692000" y="7797726"/>
                </a:lnTo>
                <a:lnTo>
                  <a:pt x="0" y="7797726"/>
                </a:lnTo>
                <a:lnTo>
                  <a:pt x="0" y="0"/>
                </a:lnTo>
                <a:close/>
              </a:path>
            </a:pathLst>
          </a:custGeom>
          <a:blipFill>
            <a:blip r:embed="rId2"/>
            <a:stretch>
              <a:fillRect l="-2093" r="-2093"/>
            </a:stretch>
          </a:blipFill>
        </p:spPr>
        <p:txBody>
          <a:bodyPr/>
          <a:lstStyle/>
          <a:p>
            <a:endParaRPr lang="en-US"/>
          </a:p>
        </p:txBody>
      </p:sp>
      <p:sp>
        <p:nvSpPr>
          <p:cNvPr id="3" name="Freeform 3"/>
          <p:cNvSpPr/>
          <p:nvPr/>
        </p:nvSpPr>
        <p:spPr>
          <a:xfrm>
            <a:off x="2117580" y="320924"/>
            <a:ext cx="6664465" cy="1078464"/>
          </a:xfrm>
          <a:custGeom>
            <a:avLst/>
            <a:gdLst/>
            <a:ahLst/>
            <a:cxnLst/>
            <a:rect l="l" t="t" r="r" b="b"/>
            <a:pathLst>
              <a:path w="6664465" h="1078464">
                <a:moveTo>
                  <a:pt x="0" y="0"/>
                </a:moveTo>
                <a:lnTo>
                  <a:pt x="6664465" y="0"/>
                </a:lnTo>
                <a:lnTo>
                  <a:pt x="6664465" y="1078464"/>
                </a:lnTo>
                <a:lnTo>
                  <a:pt x="0" y="1078464"/>
                </a:lnTo>
                <a:lnTo>
                  <a:pt x="0" y="0"/>
                </a:lnTo>
                <a:close/>
              </a:path>
            </a:pathLst>
          </a:custGeom>
          <a:blipFill>
            <a:blip r:embed="rId3"/>
            <a:stretch>
              <a:fillRect t="-15684" b="-759301"/>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6350340">
            <a:off x="6703304" y="3388947"/>
            <a:ext cx="7241191" cy="1812779"/>
            <a:chOff x="0" y="0"/>
            <a:chExt cx="9654921" cy="2417039"/>
          </a:xfrm>
        </p:grpSpPr>
        <p:sp>
          <p:nvSpPr>
            <p:cNvPr id="3" name="Freeform 3"/>
            <p:cNvSpPr/>
            <p:nvPr/>
          </p:nvSpPr>
          <p:spPr>
            <a:xfrm>
              <a:off x="0" y="0"/>
              <a:ext cx="9654922" cy="2417064"/>
            </a:xfrm>
            <a:custGeom>
              <a:avLst/>
              <a:gdLst/>
              <a:ahLst/>
              <a:cxnLst/>
              <a:rect l="l" t="t" r="r" b="b"/>
              <a:pathLst>
                <a:path w="9654922" h="2417064">
                  <a:moveTo>
                    <a:pt x="5080" y="2417064"/>
                  </a:moveTo>
                  <a:lnTo>
                    <a:pt x="9654922" y="2275840"/>
                  </a:lnTo>
                  <a:lnTo>
                    <a:pt x="9009253" y="0"/>
                  </a:lnTo>
                  <a:lnTo>
                    <a:pt x="7195312" y="26543"/>
                  </a:lnTo>
                  <a:lnTo>
                    <a:pt x="0" y="2067941"/>
                  </a:lnTo>
                  <a:lnTo>
                    <a:pt x="5080" y="2417064"/>
                  </a:lnTo>
                  <a:close/>
                </a:path>
              </a:pathLst>
            </a:custGeom>
            <a:blipFill>
              <a:blip r:embed="rId2"/>
              <a:stretch>
                <a:fillRect l="-1538" t="-20153" r="-627" b="-73323"/>
              </a:stretch>
            </a:blipFill>
          </p:spPr>
          <p:txBody>
            <a:bodyPr/>
            <a:lstStyle/>
            <a:p>
              <a:endParaRPr lang="en-US"/>
            </a:p>
          </p:txBody>
        </p:sp>
      </p:grpSp>
      <p:grpSp>
        <p:nvGrpSpPr>
          <p:cNvPr id="4" name="Group 4"/>
          <p:cNvGrpSpPr>
            <a:grpSpLocks noChangeAspect="1"/>
          </p:cNvGrpSpPr>
          <p:nvPr/>
        </p:nvGrpSpPr>
        <p:grpSpPr>
          <a:xfrm>
            <a:off x="125501" y="6857505"/>
            <a:ext cx="586007" cy="586007"/>
            <a:chOff x="0" y="0"/>
            <a:chExt cx="586003" cy="586003"/>
          </a:xfrm>
        </p:grpSpPr>
        <p:sp>
          <p:nvSpPr>
            <p:cNvPr id="5" name="Freeform 5"/>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alpha val="60784"/>
              </a:srgbClr>
            </a:solidFill>
          </p:spPr>
          <p:txBody>
            <a:bodyPr/>
            <a:lstStyle/>
            <a:p>
              <a:endParaRPr lang="en-US"/>
            </a:p>
          </p:txBody>
        </p:sp>
        <p:sp>
          <p:nvSpPr>
            <p:cNvPr id="6" name="Freeform 6"/>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alpha val="60784"/>
              </a:srgbClr>
            </a:solidFill>
          </p:spPr>
          <p:txBody>
            <a:bodyPr/>
            <a:lstStyle/>
            <a:p>
              <a:endParaRPr lang="en-US"/>
            </a:p>
          </p:txBody>
        </p:sp>
        <p:sp>
          <p:nvSpPr>
            <p:cNvPr id="7" name="Freeform 7"/>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alpha val="60784"/>
              </a:srgbClr>
            </a:solidFill>
          </p:spPr>
          <p:txBody>
            <a:bodyPr/>
            <a:lstStyle/>
            <a:p>
              <a:endParaRPr lang="en-US"/>
            </a:p>
          </p:txBody>
        </p:sp>
      </p:grpSp>
      <p:grpSp>
        <p:nvGrpSpPr>
          <p:cNvPr id="8" name="Group 8"/>
          <p:cNvGrpSpPr>
            <a:grpSpLocks noChangeAspect="1"/>
          </p:cNvGrpSpPr>
          <p:nvPr/>
        </p:nvGrpSpPr>
        <p:grpSpPr>
          <a:xfrm>
            <a:off x="1014355" y="4224357"/>
            <a:ext cx="7455589" cy="2939301"/>
            <a:chOff x="0" y="0"/>
            <a:chExt cx="7455598" cy="2939301"/>
          </a:xfrm>
        </p:grpSpPr>
        <p:sp>
          <p:nvSpPr>
            <p:cNvPr id="9" name="Freeform 9"/>
            <p:cNvSpPr/>
            <p:nvPr/>
          </p:nvSpPr>
          <p:spPr>
            <a:xfrm>
              <a:off x="-2413" y="-762"/>
              <a:ext cx="7460107" cy="2940939"/>
            </a:xfrm>
            <a:custGeom>
              <a:avLst/>
              <a:gdLst/>
              <a:ahLst/>
              <a:cxnLst/>
              <a:rect l="l" t="t" r="r" b="b"/>
              <a:pathLst>
                <a:path w="7460107" h="2940939">
                  <a:moveTo>
                    <a:pt x="106045" y="102997"/>
                  </a:moveTo>
                  <a:cubicBezTo>
                    <a:pt x="46355" y="103886"/>
                    <a:pt x="0" y="152908"/>
                    <a:pt x="2540" y="212471"/>
                  </a:cubicBezTo>
                  <a:lnTo>
                    <a:pt x="110109" y="2833878"/>
                  </a:lnTo>
                  <a:cubicBezTo>
                    <a:pt x="112522" y="2893441"/>
                    <a:pt x="162814" y="2940939"/>
                    <a:pt x="222504" y="2940050"/>
                  </a:cubicBezTo>
                  <a:lnTo>
                    <a:pt x="7353936" y="2823210"/>
                  </a:lnTo>
                  <a:cubicBezTo>
                    <a:pt x="7413626" y="2822194"/>
                    <a:pt x="7460107" y="2773172"/>
                    <a:pt x="7457821" y="2713482"/>
                  </a:cubicBezTo>
                  <a:lnTo>
                    <a:pt x="7359523" y="107188"/>
                  </a:lnTo>
                  <a:cubicBezTo>
                    <a:pt x="7357237" y="47625"/>
                    <a:pt x="7307072" y="0"/>
                    <a:pt x="7247509" y="762"/>
                  </a:cubicBezTo>
                  <a:close/>
                </a:path>
              </a:pathLst>
            </a:custGeom>
            <a:solidFill>
              <a:srgbClr val="231F20">
                <a:alpha val="60784"/>
              </a:srgbClr>
            </a:solidFill>
          </p:spPr>
          <p:txBody>
            <a:bodyPr/>
            <a:lstStyle/>
            <a:p>
              <a:endParaRPr lang="en-US"/>
            </a:p>
          </p:txBody>
        </p:sp>
      </p:grpSp>
      <p:grpSp>
        <p:nvGrpSpPr>
          <p:cNvPr id="10" name="Group 10"/>
          <p:cNvGrpSpPr>
            <a:grpSpLocks noChangeAspect="1"/>
          </p:cNvGrpSpPr>
          <p:nvPr/>
        </p:nvGrpSpPr>
        <p:grpSpPr>
          <a:xfrm rot="5175180">
            <a:off x="3149346" y="1978771"/>
            <a:ext cx="3194009" cy="7415117"/>
            <a:chOff x="0" y="0"/>
            <a:chExt cx="4258678" cy="9886823"/>
          </a:xfrm>
        </p:grpSpPr>
        <p:sp>
          <p:nvSpPr>
            <p:cNvPr id="11" name="Freeform 11"/>
            <p:cNvSpPr/>
            <p:nvPr/>
          </p:nvSpPr>
          <p:spPr>
            <a:xfrm>
              <a:off x="0" y="0"/>
              <a:ext cx="4258691" cy="9886824"/>
            </a:xfrm>
            <a:custGeom>
              <a:avLst/>
              <a:gdLst/>
              <a:ahLst/>
              <a:cxnLst/>
              <a:rect l="l" t="t" r="r" b="b"/>
              <a:pathLst>
                <a:path w="4258691" h="9886824">
                  <a:moveTo>
                    <a:pt x="490347" y="139954"/>
                  </a:moveTo>
                  <a:lnTo>
                    <a:pt x="4064" y="9652381"/>
                  </a:lnTo>
                  <a:cubicBezTo>
                    <a:pt x="0" y="9731756"/>
                    <a:pt x="61214" y="9797797"/>
                    <a:pt x="140716" y="9799701"/>
                  </a:cubicBezTo>
                  <a:lnTo>
                    <a:pt x="3637915" y="9884918"/>
                  </a:lnTo>
                  <a:cubicBezTo>
                    <a:pt x="3716655" y="9886824"/>
                    <a:pt x="3783711" y="9825355"/>
                    <a:pt x="3788791" y="9746997"/>
                  </a:cubicBezTo>
                  <a:cubicBezTo>
                    <a:pt x="3788791" y="9746235"/>
                    <a:pt x="3788918" y="9745345"/>
                    <a:pt x="3788918" y="9744583"/>
                  </a:cubicBezTo>
                  <a:lnTo>
                    <a:pt x="4254754" y="246126"/>
                  </a:lnTo>
                  <a:cubicBezTo>
                    <a:pt x="4258691" y="166751"/>
                    <a:pt x="4197350" y="100457"/>
                    <a:pt x="4117848" y="98298"/>
                  </a:cubicBezTo>
                  <a:lnTo>
                    <a:pt x="641604" y="2159"/>
                  </a:lnTo>
                  <a:cubicBezTo>
                    <a:pt x="562864" y="0"/>
                    <a:pt x="495554" y="61468"/>
                    <a:pt x="490474" y="139954"/>
                  </a:cubicBezTo>
                  <a:close/>
                </a:path>
              </a:pathLst>
            </a:custGeom>
            <a:blipFill>
              <a:blip r:embed="rId3">
                <a:alphaModFix amt="61000"/>
              </a:blip>
              <a:stretch>
                <a:fillRect l="-4948" t="-1846" r="-5445" b="-1585"/>
              </a:stretch>
            </a:blipFill>
          </p:spPr>
          <p:txBody>
            <a:bodyPr/>
            <a:lstStyle/>
            <a:p>
              <a:endParaRPr lang="en-US"/>
            </a:p>
          </p:txBody>
        </p:sp>
      </p:grpSp>
      <p:grpSp>
        <p:nvGrpSpPr>
          <p:cNvPr id="12" name="Group 12"/>
          <p:cNvGrpSpPr>
            <a:grpSpLocks noChangeAspect="1"/>
          </p:cNvGrpSpPr>
          <p:nvPr/>
        </p:nvGrpSpPr>
        <p:grpSpPr>
          <a:xfrm>
            <a:off x="611495" y="911704"/>
            <a:ext cx="10144001" cy="177803"/>
            <a:chOff x="0" y="0"/>
            <a:chExt cx="10143998" cy="177800"/>
          </a:xfrm>
        </p:grpSpPr>
        <p:sp>
          <p:nvSpPr>
            <p:cNvPr id="13" name="Freeform 13"/>
            <p:cNvSpPr/>
            <p:nvPr/>
          </p:nvSpPr>
          <p:spPr>
            <a:xfrm>
              <a:off x="88900" y="82550"/>
              <a:ext cx="9991598" cy="12700"/>
            </a:xfrm>
            <a:custGeom>
              <a:avLst/>
              <a:gdLst/>
              <a:ahLst/>
              <a:cxnLst/>
              <a:rect l="l" t="t" r="r" b="b"/>
              <a:pathLst>
                <a:path w="9991598" h="12700">
                  <a:moveTo>
                    <a:pt x="0" y="0"/>
                  </a:moveTo>
                  <a:lnTo>
                    <a:pt x="0" y="12700"/>
                  </a:lnTo>
                  <a:lnTo>
                    <a:pt x="9991598" y="12700"/>
                  </a:lnTo>
                  <a:lnTo>
                    <a:pt x="9991598" y="11938"/>
                  </a:lnTo>
                  <a:lnTo>
                    <a:pt x="0" y="0"/>
                  </a:lnTo>
                  <a:close/>
                </a:path>
              </a:pathLst>
            </a:custGeom>
            <a:solidFill>
              <a:srgbClr val="F68A34"/>
            </a:solidFill>
          </p:spPr>
          <p:txBody>
            <a:bodyPr/>
            <a:lstStyle/>
            <a:p>
              <a:endParaRPr lang="en-US"/>
            </a:p>
          </p:txBody>
        </p:sp>
        <p:sp>
          <p:nvSpPr>
            <p:cNvPr id="14" name="Freeform 14"/>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grpSp>
        <p:nvGrpSpPr>
          <p:cNvPr id="15" name="Group 15"/>
          <p:cNvGrpSpPr>
            <a:grpSpLocks noChangeAspect="1"/>
          </p:cNvGrpSpPr>
          <p:nvPr/>
        </p:nvGrpSpPr>
        <p:grpSpPr>
          <a:xfrm>
            <a:off x="1007135" y="4217118"/>
            <a:ext cx="7470162" cy="2953912"/>
            <a:chOff x="0" y="0"/>
            <a:chExt cx="7470165" cy="2953906"/>
          </a:xfrm>
        </p:grpSpPr>
        <p:sp>
          <p:nvSpPr>
            <p:cNvPr id="16" name="Freeform 16"/>
            <p:cNvSpPr/>
            <p:nvPr/>
          </p:nvSpPr>
          <p:spPr>
            <a:xfrm>
              <a:off x="0" y="0"/>
              <a:ext cx="7470140" cy="2954020"/>
            </a:xfrm>
            <a:custGeom>
              <a:avLst/>
              <a:gdLst/>
              <a:ahLst/>
              <a:cxnLst/>
              <a:rect l="l" t="t" r="r" b="b"/>
              <a:pathLst>
                <a:path w="7470140" h="2954020">
                  <a:moveTo>
                    <a:pt x="110998" y="115824"/>
                  </a:moveTo>
                  <a:cubicBezTo>
                    <a:pt x="55880" y="116586"/>
                    <a:pt x="12827" y="161036"/>
                    <a:pt x="13589" y="215900"/>
                  </a:cubicBezTo>
                  <a:lnTo>
                    <a:pt x="13589" y="217805"/>
                  </a:lnTo>
                  <a:lnTo>
                    <a:pt x="121285" y="2840101"/>
                  </a:lnTo>
                  <a:cubicBezTo>
                    <a:pt x="123571" y="2896235"/>
                    <a:pt x="171069" y="2941066"/>
                    <a:pt x="227203" y="2940177"/>
                  </a:cubicBezTo>
                  <a:lnTo>
                    <a:pt x="7358635" y="2823337"/>
                  </a:lnTo>
                  <a:cubicBezTo>
                    <a:pt x="7414006" y="2822448"/>
                    <a:pt x="7457314" y="2777490"/>
                    <a:pt x="7456298" y="2722499"/>
                  </a:cubicBezTo>
                  <a:lnTo>
                    <a:pt x="7456298" y="2720975"/>
                  </a:lnTo>
                  <a:lnTo>
                    <a:pt x="7357999" y="113919"/>
                  </a:lnTo>
                  <a:cubicBezTo>
                    <a:pt x="7355840" y="57785"/>
                    <a:pt x="7308596" y="12827"/>
                    <a:pt x="7252335" y="13589"/>
                  </a:cubicBezTo>
                  <a:lnTo>
                    <a:pt x="7252208" y="7239"/>
                  </a:lnTo>
                  <a:lnTo>
                    <a:pt x="7252335" y="13589"/>
                  </a:lnTo>
                  <a:lnTo>
                    <a:pt x="110998" y="115824"/>
                  </a:lnTo>
                  <a:moveTo>
                    <a:pt x="110871" y="103124"/>
                  </a:moveTo>
                  <a:lnTo>
                    <a:pt x="110998" y="109474"/>
                  </a:lnTo>
                  <a:lnTo>
                    <a:pt x="110871" y="103124"/>
                  </a:lnTo>
                  <a:lnTo>
                    <a:pt x="7252208" y="889"/>
                  </a:lnTo>
                  <a:cubicBezTo>
                    <a:pt x="7315326" y="0"/>
                    <a:pt x="7368286" y="50292"/>
                    <a:pt x="7370699" y="113411"/>
                  </a:cubicBezTo>
                  <a:lnTo>
                    <a:pt x="7364349" y="113665"/>
                  </a:lnTo>
                  <a:lnTo>
                    <a:pt x="7370699" y="113411"/>
                  </a:lnTo>
                  <a:lnTo>
                    <a:pt x="7469124" y="2719832"/>
                  </a:lnTo>
                  <a:lnTo>
                    <a:pt x="7462774" y="2720086"/>
                  </a:lnTo>
                  <a:lnTo>
                    <a:pt x="7469124" y="2719832"/>
                  </a:lnTo>
                  <a:lnTo>
                    <a:pt x="7469124" y="2721483"/>
                  </a:lnTo>
                  <a:lnTo>
                    <a:pt x="7469124" y="2722372"/>
                  </a:lnTo>
                  <a:cubicBezTo>
                    <a:pt x="7470140" y="2784348"/>
                    <a:pt x="7421245" y="2835148"/>
                    <a:pt x="7358888" y="2836164"/>
                  </a:cubicBezTo>
                  <a:lnTo>
                    <a:pt x="227457" y="2953004"/>
                  </a:lnTo>
                  <a:cubicBezTo>
                    <a:pt x="164338" y="2954020"/>
                    <a:pt x="111125" y="2903855"/>
                    <a:pt x="108585" y="2840736"/>
                  </a:cubicBezTo>
                  <a:lnTo>
                    <a:pt x="114935" y="2840482"/>
                  </a:lnTo>
                  <a:lnTo>
                    <a:pt x="108585" y="2840736"/>
                  </a:lnTo>
                  <a:lnTo>
                    <a:pt x="1016" y="219202"/>
                  </a:lnTo>
                  <a:lnTo>
                    <a:pt x="7366" y="218948"/>
                  </a:lnTo>
                  <a:lnTo>
                    <a:pt x="1016" y="219202"/>
                  </a:lnTo>
                  <a:lnTo>
                    <a:pt x="889" y="217170"/>
                  </a:lnTo>
                  <a:lnTo>
                    <a:pt x="889" y="216154"/>
                  </a:lnTo>
                  <a:cubicBezTo>
                    <a:pt x="0" y="154305"/>
                    <a:pt x="48641" y="104013"/>
                    <a:pt x="110744" y="103124"/>
                  </a:cubicBezTo>
                  <a:close/>
                </a:path>
              </a:pathLst>
            </a:custGeom>
            <a:solidFill>
              <a:srgbClr val="F68A34"/>
            </a:solidFill>
          </p:spPr>
          <p:txBody>
            <a:bodyPr/>
            <a:lstStyle/>
            <a:p>
              <a:endParaRPr lang="en-US"/>
            </a:p>
          </p:txBody>
        </p:sp>
      </p:grpSp>
      <p:grpSp>
        <p:nvGrpSpPr>
          <p:cNvPr id="17" name="Group 17"/>
          <p:cNvGrpSpPr>
            <a:grpSpLocks noChangeAspect="1"/>
          </p:cNvGrpSpPr>
          <p:nvPr/>
        </p:nvGrpSpPr>
        <p:grpSpPr>
          <a:xfrm rot="712140">
            <a:off x="5913196" y="-459457"/>
            <a:ext cx="5007816" cy="1706423"/>
            <a:chOff x="0" y="0"/>
            <a:chExt cx="6677088" cy="2275230"/>
          </a:xfrm>
        </p:grpSpPr>
        <p:sp>
          <p:nvSpPr>
            <p:cNvPr id="18" name="Freeform 18"/>
            <p:cNvSpPr/>
            <p:nvPr/>
          </p:nvSpPr>
          <p:spPr>
            <a:xfrm>
              <a:off x="0" y="0"/>
              <a:ext cx="6677025" cy="2275332"/>
            </a:xfrm>
            <a:custGeom>
              <a:avLst/>
              <a:gdLst/>
              <a:ahLst/>
              <a:cxnLst/>
              <a:rect l="l" t="t" r="r" b="b"/>
              <a:pathLst>
                <a:path w="6677025" h="2275332">
                  <a:moveTo>
                    <a:pt x="2159" y="1302258"/>
                  </a:moveTo>
                  <a:lnTo>
                    <a:pt x="0" y="2259965"/>
                  </a:lnTo>
                  <a:lnTo>
                    <a:pt x="6677025" y="2275332"/>
                  </a:lnTo>
                  <a:lnTo>
                    <a:pt x="6198870" y="0"/>
                  </a:lnTo>
                  <a:close/>
                </a:path>
              </a:pathLst>
            </a:custGeom>
            <a:blipFill>
              <a:blip r:embed="rId4"/>
              <a:stretch>
                <a:fillRect t="-1532" r="-479" b="1"/>
              </a:stretch>
            </a:blipFill>
          </p:spPr>
          <p:txBody>
            <a:bodyPr/>
            <a:lstStyle/>
            <a:p>
              <a:endParaRPr lang="en-US"/>
            </a:p>
          </p:txBody>
        </p:sp>
      </p:grpSp>
      <p:sp>
        <p:nvSpPr>
          <p:cNvPr id="19" name="TextBox 19"/>
          <p:cNvSpPr txBox="1"/>
          <p:nvPr/>
        </p:nvSpPr>
        <p:spPr>
          <a:xfrm>
            <a:off x="720004" y="1966427"/>
            <a:ext cx="201663" cy="1742846"/>
          </a:xfrm>
          <a:prstGeom prst="rect">
            <a:avLst/>
          </a:prstGeom>
        </p:spPr>
        <p:txBody>
          <a:bodyPr lIns="0" tIns="0" rIns="0" bIns="0" rtlCol="0" anchor="t">
            <a:spAutoFit/>
          </a:bodyPr>
          <a:lstStyle/>
          <a:p>
            <a:pPr algn="just">
              <a:lnSpc>
                <a:spcPts val="1959"/>
              </a:lnSpc>
            </a:pPr>
            <a:r>
              <a:rPr lang="en-US" sz="1399" b="1">
                <a:solidFill>
                  <a:srgbClr val="F68A34"/>
                </a:solidFill>
                <a:latin typeface="Arimo Bold"/>
                <a:ea typeface="Arimo Bold"/>
                <a:cs typeface="Arimo Bold"/>
                <a:sym typeface="Arimo Bold"/>
              </a:rPr>
              <a:t>3.</a:t>
            </a:r>
            <a:r>
              <a:rPr lang="en-US" sz="1399" b="1">
                <a:solidFill>
                  <a:srgbClr val="231F20"/>
                </a:solidFill>
                <a:latin typeface="Arimo Bold"/>
                <a:ea typeface="Arimo Bold"/>
                <a:cs typeface="Arimo Bold"/>
                <a:sym typeface="Arimo Bold"/>
              </a:rPr>
              <a:t> </a:t>
            </a:r>
          </a:p>
          <a:p>
            <a:pPr algn="just">
              <a:lnSpc>
                <a:spcPts val="2400"/>
              </a:lnSpc>
            </a:pPr>
            <a:r>
              <a:rPr lang="en-US" sz="1200">
                <a:solidFill>
                  <a:srgbClr val="231F20"/>
                </a:solidFill>
                <a:latin typeface="Arimo"/>
                <a:ea typeface="Arimo"/>
                <a:cs typeface="Arimo"/>
                <a:sym typeface="Arimo"/>
              </a:rPr>
              <a:t> </a:t>
            </a:r>
          </a:p>
          <a:p>
            <a:pPr algn="just">
              <a:lnSpc>
                <a:spcPts val="2400"/>
              </a:lnSpc>
            </a:pPr>
            <a:r>
              <a:rPr lang="en-US" sz="1200">
                <a:solidFill>
                  <a:srgbClr val="231F20"/>
                </a:solidFill>
                <a:latin typeface="Arimo"/>
                <a:ea typeface="Arimo"/>
                <a:cs typeface="Arimo"/>
                <a:sym typeface="Arimo"/>
              </a:rPr>
              <a:t> </a:t>
            </a:r>
          </a:p>
          <a:p>
            <a:pPr algn="just">
              <a:lnSpc>
                <a:spcPts val="2400"/>
              </a:lnSpc>
            </a:pPr>
            <a:r>
              <a:rPr lang="en-US" sz="1200">
                <a:solidFill>
                  <a:srgbClr val="231F20"/>
                </a:solidFill>
                <a:latin typeface="Arimo"/>
                <a:ea typeface="Arimo"/>
                <a:cs typeface="Arimo"/>
                <a:sym typeface="Arimo"/>
              </a:rPr>
              <a:t> </a:t>
            </a:r>
          </a:p>
          <a:p>
            <a:pPr algn="just">
              <a:lnSpc>
                <a:spcPts val="2400"/>
              </a:lnSpc>
            </a:pPr>
            <a:r>
              <a:rPr lang="en-US" sz="1200">
                <a:solidFill>
                  <a:srgbClr val="231F20"/>
                </a:solidFill>
                <a:latin typeface="Arimo"/>
                <a:ea typeface="Arimo"/>
                <a:cs typeface="Arimo"/>
                <a:sym typeface="Arimo"/>
              </a:rPr>
              <a:t> </a:t>
            </a:r>
          </a:p>
          <a:p>
            <a:pPr algn="just">
              <a:lnSpc>
                <a:spcPts val="2400"/>
              </a:lnSpc>
            </a:pPr>
            <a:r>
              <a:rPr lang="en-US" sz="1200">
                <a:solidFill>
                  <a:srgbClr val="231F20"/>
                </a:solidFill>
                <a:latin typeface="Arimo"/>
                <a:ea typeface="Arimo"/>
                <a:cs typeface="Arimo"/>
                <a:sym typeface="Arimo"/>
              </a:rPr>
              <a:t> </a:t>
            </a:r>
          </a:p>
        </p:txBody>
      </p:sp>
      <p:sp>
        <p:nvSpPr>
          <p:cNvPr id="20" name="TextBox 20"/>
          <p:cNvSpPr txBox="1"/>
          <p:nvPr/>
        </p:nvSpPr>
        <p:spPr>
          <a:xfrm>
            <a:off x="1214142" y="4443251"/>
            <a:ext cx="7040194" cy="2495045"/>
          </a:xfrm>
          <a:prstGeom prst="rect">
            <a:avLst/>
          </a:prstGeom>
        </p:spPr>
        <p:txBody>
          <a:bodyPr lIns="0" tIns="0" rIns="0" bIns="0" rtlCol="0" anchor="t">
            <a:spAutoFit/>
          </a:bodyPr>
          <a:lstStyle/>
          <a:p>
            <a:pPr algn="l">
              <a:lnSpc>
                <a:spcPts val="1959"/>
              </a:lnSpc>
            </a:pPr>
            <a:r>
              <a:rPr lang="en-US" sz="1399" b="1" spc="40">
                <a:solidFill>
                  <a:srgbClr val="F68A34"/>
                </a:solidFill>
                <a:latin typeface="Arimo Bold"/>
                <a:ea typeface="Arimo Bold"/>
                <a:cs typeface="Arimo Bold"/>
                <a:sym typeface="Arimo Bold"/>
              </a:rPr>
              <a:t>FURTHER ACTIVITY</a:t>
            </a:r>
          </a:p>
          <a:p>
            <a:pPr algn="l">
              <a:lnSpc>
                <a:spcPts val="2240"/>
              </a:lnSpc>
            </a:pP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What can you find out about the original Treasure Island author Robert Louis Stevenson? </a:t>
            </a: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We’ll give you a starting point, he’s Scottish! </a:t>
            </a: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Can you find any more work by Scottish authors? What about our own Ross MacKay! </a:t>
            </a: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Could you copy their writing style and create a story / poem that is similar? </a:t>
            </a: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Are you looking at a time in history where you could look at authors too? </a:t>
            </a: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Next time you have a literacy lesson you could create a blurb and front cover for your work too. </a:t>
            </a: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Could you give your story to a friend to read? </a:t>
            </a: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They might give a quote to put on your book that encourages someone else to read it.</a:t>
            </a:r>
          </a:p>
        </p:txBody>
      </p:sp>
      <p:sp>
        <p:nvSpPr>
          <p:cNvPr id="21" name="TextBox 21"/>
          <p:cNvSpPr txBox="1"/>
          <p:nvPr/>
        </p:nvSpPr>
        <p:spPr>
          <a:xfrm>
            <a:off x="1164498" y="1112987"/>
            <a:ext cx="5390150" cy="532895"/>
          </a:xfrm>
          <a:prstGeom prst="rect">
            <a:avLst/>
          </a:prstGeom>
        </p:spPr>
        <p:txBody>
          <a:bodyPr lIns="0" tIns="0" rIns="0" bIns="0" rtlCol="0" anchor="t">
            <a:spAutoFit/>
          </a:bodyPr>
          <a:lstStyle/>
          <a:p>
            <a:pPr algn="l">
              <a:lnSpc>
                <a:spcPts val="1959"/>
              </a:lnSpc>
            </a:pPr>
            <a:r>
              <a:rPr lang="en-US" sz="1399" b="1">
                <a:solidFill>
                  <a:srgbClr val="231F20"/>
                </a:solidFill>
                <a:latin typeface="Arimo Bold"/>
                <a:ea typeface="Arimo Bold"/>
                <a:cs typeface="Arimo Bold"/>
                <a:sym typeface="Arimo Bold"/>
              </a:rPr>
              <a:t>What’s your favourite book? Write a synopsis/blurb about it.</a:t>
            </a:r>
          </a:p>
          <a:p>
            <a:pPr algn="l">
              <a:lnSpc>
                <a:spcPts val="1679"/>
              </a:lnSpc>
            </a:pPr>
            <a:r>
              <a:rPr lang="en-US" sz="1200" b="1" i="1" spc="-1">
                <a:solidFill>
                  <a:srgbClr val="231F20"/>
                </a:solidFill>
                <a:latin typeface="Open Sans Bold Italics"/>
                <a:ea typeface="Open Sans Bold Italics"/>
                <a:cs typeface="Open Sans Bold Italics"/>
                <a:sym typeface="Open Sans Bold Italics"/>
              </a:rPr>
              <a:t>If you can’t think of a favourite, what are you reading as a class just now.</a:t>
            </a:r>
          </a:p>
        </p:txBody>
      </p:sp>
      <p:sp>
        <p:nvSpPr>
          <p:cNvPr id="22" name="TextBox 22"/>
          <p:cNvSpPr txBox="1"/>
          <p:nvPr/>
        </p:nvSpPr>
        <p:spPr>
          <a:xfrm>
            <a:off x="1164498" y="1966427"/>
            <a:ext cx="8595531" cy="1742846"/>
          </a:xfrm>
          <a:prstGeom prst="rect">
            <a:avLst/>
          </a:prstGeom>
        </p:spPr>
        <p:txBody>
          <a:bodyPr lIns="0" tIns="0" rIns="0" bIns="0" rtlCol="0" anchor="t">
            <a:spAutoFit/>
          </a:bodyPr>
          <a:lstStyle/>
          <a:p>
            <a:pPr algn="l">
              <a:lnSpc>
                <a:spcPts val="1959"/>
              </a:lnSpc>
            </a:pPr>
            <a:r>
              <a:rPr lang="en-US" sz="1399" b="1">
                <a:solidFill>
                  <a:srgbClr val="231F20"/>
                </a:solidFill>
                <a:latin typeface="Arimo Bold"/>
                <a:ea typeface="Arimo Bold"/>
                <a:cs typeface="Arimo Bold"/>
                <a:sym typeface="Arimo Bold"/>
              </a:rPr>
              <a:t>Now, are you ready for a crossover? How could you and your friends add yourselves into the book?.</a:t>
            </a:r>
          </a:p>
          <a:p>
            <a:pPr algn="l">
              <a:lnSpc>
                <a:spcPts val="2400"/>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Do you get sucked in and become the main character like what happens to Robbie when he becomes Jim? </a:t>
            </a: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Do your friends become characters in the book? </a:t>
            </a: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Do you go in as yourself and become friends with the hero of your book? </a:t>
            </a: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Do you go on the same adventures? If so, how do you help them, or make it worse? </a:t>
            </a: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Do you go on new adventures with the hero of your book? If so, what are they?</a:t>
            </a:r>
          </a:p>
        </p:txBody>
      </p:sp>
      <p:sp>
        <p:nvSpPr>
          <p:cNvPr id="23" name="TextBox 23"/>
          <p:cNvSpPr txBox="1"/>
          <p:nvPr/>
        </p:nvSpPr>
        <p:spPr>
          <a:xfrm>
            <a:off x="720004" y="3734953"/>
            <a:ext cx="8492680" cy="441655"/>
          </a:xfrm>
          <a:prstGeom prst="rect">
            <a:avLst/>
          </a:prstGeom>
        </p:spPr>
        <p:txBody>
          <a:bodyPr lIns="0" tIns="0" rIns="0" bIns="0" rtlCol="0" anchor="t">
            <a:spAutoFit/>
          </a:bodyPr>
          <a:lstStyle/>
          <a:p>
            <a:pPr algn="l">
              <a:lnSpc>
                <a:spcPts val="2080"/>
              </a:lnSpc>
            </a:pPr>
            <a:r>
              <a:rPr lang="en-US" sz="1200">
                <a:solidFill>
                  <a:srgbClr val="231F20"/>
                </a:solidFill>
                <a:latin typeface="Arimo"/>
                <a:ea typeface="Arimo"/>
                <a:cs typeface="Arimo"/>
                <a:sym typeface="Arimo"/>
              </a:rPr>
              <a:t>Create a storyboard (you can do this digitally with sites like https://www.storyboardthat.com or apps like Comic Draw) </a:t>
            </a:r>
          </a:p>
          <a:p>
            <a:pPr algn="l">
              <a:lnSpc>
                <a:spcPts val="799"/>
              </a:lnSpc>
            </a:pPr>
            <a:r>
              <a:rPr lang="en-US" sz="1200">
                <a:solidFill>
                  <a:srgbClr val="231F20"/>
                </a:solidFill>
                <a:latin typeface="Arimo"/>
                <a:ea typeface="Arimo"/>
                <a:cs typeface="Arimo"/>
                <a:sym typeface="Arimo"/>
              </a:rPr>
              <a:t>and/or write a script / first few chapters of a book!</a:t>
            </a:r>
          </a:p>
        </p:txBody>
      </p:sp>
      <p:sp>
        <p:nvSpPr>
          <p:cNvPr id="24" name="TextBox 24"/>
          <p:cNvSpPr txBox="1"/>
          <p:nvPr/>
        </p:nvSpPr>
        <p:spPr>
          <a:xfrm>
            <a:off x="423012" y="705949"/>
            <a:ext cx="8646677" cy="311788"/>
          </a:xfrm>
          <a:prstGeom prst="rect">
            <a:avLst/>
          </a:prstGeom>
        </p:spPr>
        <p:txBody>
          <a:bodyPr lIns="0" tIns="0" rIns="0" bIns="0" rtlCol="0" anchor="t">
            <a:spAutoFit/>
          </a:bodyPr>
          <a:lstStyle/>
          <a:p>
            <a:pPr algn="l">
              <a:lnSpc>
                <a:spcPts val="1700"/>
              </a:lnSpc>
            </a:pPr>
            <a:r>
              <a:rPr lang="en-US" sz="3400">
                <a:solidFill>
                  <a:srgbClr val="F68A34"/>
                </a:solidFill>
                <a:latin typeface="Arimo"/>
                <a:ea typeface="Arimo"/>
                <a:cs typeface="Arimo"/>
                <a:sym typeface="Arimo"/>
              </a:rPr>
              <a:t>LET'S EVALUATE: SUCKED INTO A BOOK!</a:t>
            </a:r>
          </a:p>
        </p:txBody>
      </p:sp>
      <p:sp>
        <p:nvSpPr>
          <p:cNvPr id="25" name="TextBox 25"/>
          <p:cNvSpPr txBox="1"/>
          <p:nvPr/>
        </p:nvSpPr>
        <p:spPr>
          <a:xfrm>
            <a:off x="720004" y="970112"/>
            <a:ext cx="201663" cy="403508"/>
          </a:xfrm>
          <a:prstGeom prst="rect">
            <a:avLst/>
          </a:prstGeom>
        </p:spPr>
        <p:txBody>
          <a:bodyPr lIns="0" tIns="0" rIns="0" bIns="0" rtlCol="0" anchor="t">
            <a:spAutoFit/>
          </a:bodyPr>
          <a:lstStyle/>
          <a:p>
            <a:pPr algn="l">
              <a:lnSpc>
                <a:spcPts val="3499"/>
              </a:lnSpc>
            </a:pPr>
            <a:r>
              <a:rPr lang="en-US" sz="1399" b="1">
                <a:solidFill>
                  <a:srgbClr val="F68A34"/>
                </a:solidFill>
                <a:latin typeface="Arimo Bold"/>
                <a:ea typeface="Arimo Bold"/>
                <a:cs typeface="Arimo Bold"/>
                <a:sym typeface="Arimo Bold"/>
              </a:rPr>
              <a:t>2. </a:t>
            </a:r>
          </a:p>
        </p:txBody>
      </p:sp>
      <p:sp>
        <p:nvSpPr>
          <p:cNvPr id="26" name="TextBox 26"/>
          <p:cNvSpPr txBox="1"/>
          <p:nvPr/>
        </p:nvSpPr>
        <p:spPr>
          <a:xfrm>
            <a:off x="10166904" y="7160057"/>
            <a:ext cx="294623" cy="290703"/>
          </a:xfrm>
          <a:prstGeom prst="rect">
            <a:avLst/>
          </a:prstGeom>
        </p:spPr>
        <p:txBody>
          <a:bodyPr lIns="0" tIns="0" rIns="0" bIns="0" rtlCol="0" anchor="t">
            <a:spAutoFit/>
          </a:bodyPr>
          <a:lstStyle/>
          <a:p>
            <a:pPr algn="l">
              <a:lnSpc>
                <a:spcPts val="2351"/>
              </a:lnSpc>
            </a:pPr>
            <a:r>
              <a:rPr lang="en-US" sz="1679" b="1" spc="-57">
                <a:solidFill>
                  <a:srgbClr val="F68A34"/>
                </a:solidFill>
                <a:latin typeface="Open Sans Condensed Medium"/>
                <a:ea typeface="Open Sans Condensed Medium"/>
                <a:cs typeface="Open Sans Condensed Medium"/>
                <a:sym typeface="Open Sans Condensed Medium"/>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99340">
            <a:off x="7563174" y="6262678"/>
            <a:ext cx="3287916" cy="1546955"/>
            <a:chOff x="0" y="0"/>
            <a:chExt cx="4383888" cy="2062607"/>
          </a:xfrm>
        </p:grpSpPr>
        <p:sp>
          <p:nvSpPr>
            <p:cNvPr id="3" name="Freeform 3"/>
            <p:cNvSpPr/>
            <p:nvPr/>
          </p:nvSpPr>
          <p:spPr>
            <a:xfrm>
              <a:off x="0" y="0"/>
              <a:ext cx="4383913" cy="2062607"/>
            </a:xfrm>
            <a:custGeom>
              <a:avLst/>
              <a:gdLst/>
              <a:ahLst/>
              <a:cxnLst/>
              <a:rect l="l" t="t" r="r" b="b"/>
              <a:pathLst>
                <a:path w="4383913" h="2062607">
                  <a:moveTo>
                    <a:pt x="4383913" y="0"/>
                  </a:moveTo>
                  <a:lnTo>
                    <a:pt x="0" y="889"/>
                  </a:lnTo>
                  <a:lnTo>
                    <a:pt x="254" y="1354455"/>
                  </a:lnTo>
                  <a:lnTo>
                    <a:pt x="4020566" y="2062607"/>
                  </a:lnTo>
                  <a:lnTo>
                    <a:pt x="4383913" y="0"/>
                  </a:lnTo>
                  <a:close/>
                </a:path>
              </a:pathLst>
            </a:custGeom>
            <a:blipFill>
              <a:blip r:embed="rId2"/>
              <a:stretch>
                <a:fillRect l="-768" t="-2" r="-5127" b="-1014"/>
              </a:stretch>
            </a:blipFill>
          </p:spPr>
          <p:txBody>
            <a:bodyPr/>
            <a:lstStyle/>
            <a:p>
              <a:endParaRPr lang="en-US"/>
            </a:p>
          </p:txBody>
        </p:sp>
      </p:grpSp>
      <p:grpSp>
        <p:nvGrpSpPr>
          <p:cNvPr id="4" name="Group 4"/>
          <p:cNvGrpSpPr>
            <a:grpSpLocks noChangeAspect="1"/>
          </p:cNvGrpSpPr>
          <p:nvPr/>
        </p:nvGrpSpPr>
        <p:grpSpPr>
          <a:xfrm>
            <a:off x="125501" y="5475284"/>
            <a:ext cx="7697362" cy="1968227"/>
            <a:chOff x="0" y="0"/>
            <a:chExt cx="7697368" cy="1968221"/>
          </a:xfrm>
        </p:grpSpPr>
        <p:sp>
          <p:nvSpPr>
            <p:cNvPr id="5" name="Freeform 5"/>
            <p:cNvSpPr/>
            <p:nvPr/>
          </p:nvSpPr>
          <p:spPr>
            <a:xfrm>
              <a:off x="63500" y="1445768"/>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alpha val="60784"/>
              </a:srgbClr>
            </a:solidFill>
          </p:spPr>
          <p:txBody>
            <a:bodyPr/>
            <a:lstStyle/>
            <a:p>
              <a:endParaRPr lang="en-US"/>
            </a:p>
          </p:txBody>
        </p:sp>
        <p:sp>
          <p:nvSpPr>
            <p:cNvPr id="6" name="Freeform 6"/>
            <p:cNvSpPr/>
            <p:nvPr/>
          </p:nvSpPr>
          <p:spPr>
            <a:xfrm>
              <a:off x="198501" y="1625219"/>
              <a:ext cx="188976" cy="198120"/>
            </a:xfrm>
            <a:custGeom>
              <a:avLst/>
              <a:gdLst/>
              <a:ahLst/>
              <a:cxnLst/>
              <a:rect l="l" t="t" r="r" b="b"/>
              <a:pathLst>
                <a:path w="188976" h="198120">
                  <a:moveTo>
                    <a:pt x="0" y="198120"/>
                  </a:moveTo>
                  <a:lnTo>
                    <a:pt x="188976" y="198120"/>
                  </a:lnTo>
                  <a:lnTo>
                    <a:pt x="188976" y="0"/>
                  </a:lnTo>
                  <a:lnTo>
                    <a:pt x="0" y="0"/>
                  </a:lnTo>
                  <a:close/>
                </a:path>
              </a:pathLst>
            </a:custGeom>
            <a:solidFill>
              <a:srgbClr val="FFFFFF">
                <a:alpha val="60784"/>
              </a:srgbClr>
            </a:solidFill>
          </p:spPr>
          <p:txBody>
            <a:bodyPr/>
            <a:lstStyle/>
            <a:p>
              <a:endParaRPr lang="en-US"/>
            </a:p>
          </p:txBody>
        </p:sp>
        <p:sp>
          <p:nvSpPr>
            <p:cNvPr id="7" name="Freeform 7"/>
            <p:cNvSpPr/>
            <p:nvPr/>
          </p:nvSpPr>
          <p:spPr>
            <a:xfrm>
              <a:off x="159385" y="1509141"/>
              <a:ext cx="267208" cy="133731"/>
            </a:xfrm>
            <a:custGeom>
              <a:avLst/>
              <a:gdLst/>
              <a:ahLst/>
              <a:cxnLst/>
              <a:rect l="l" t="t" r="r" b="b"/>
              <a:pathLst>
                <a:path w="267208" h="133731">
                  <a:moveTo>
                    <a:pt x="267208" y="133731"/>
                  </a:moveTo>
                  <a:lnTo>
                    <a:pt x="133604" y="0"/>
                  </a:lnTo>
                  <a:lnTo>
                    <a:pt x="0" y="133731"/>
                  </a:lnTo>
                </a:path>
              </a:pathLst>
            </a:custGeom>
            <a:solidFill>
              <a:srgbClr val="FFFFFF">
                <a:alpha val="60784"/>
              </a:srgbClr>
            </a:solidFill>
          </p:spPr>
          <p:txBody>
            <a:bodyPr/>
            <a:lstStyle/>
            <a:p>
              <a:endParaRPr lang="en-US"/>
            </a:p>
          </p:txBody>
        </p:sp>
        <p:sp>
          <p:nvSpPr>
            <p:cNvPr id="8" name="Freeform 8"/>
            <p:cNvSpPr/>
            <p:nvPr/>
          </p:nvSpPr>
          <p:spPr>
            <a:xfrm>
              <a:off x="526288" y="63500"/>
              <a:ext cx="7116063" cy="1618234"/>
            </a:xfrm>
            <a:custGeom>
              <a:avLst/>
              <a:gdLst/>
              <a:ahLst/>
              <a:cxnLst/>
              <a:rect l="l" t="t" r="r" b="b"/>
              <a:pathLst>
                <a:path w="7116063" h="1618234">
                  <a:moveTo>
                    <a:pt x="104267" y="0"/>
                  </a:moveTo>
                  <a:cubicBezTo>
                    <a:pt x="44577" y="0"/>
                    <a:pt x="0" y="48133"/>
                    <a:pt x="4699" y="107569"/>
                  </a:cubicBezTo>
                  <a:lnTo>
                    <a:pt x="113919" y="1511554"/>
                  </a:lnTo>
                  <a:cubicBezTo>
                    <a:pt x="118491" y="1570990"/>
                    <a:pt x="170688" y="1618234"/>
                    <a:pt x="230251" y="1616964"/>
                  </a:cubicBezTo>
                  <a:lnTo>
                    <a:pt x="6764274" y="1483360"/>
                  </a:lnTo>
                  <a:cubicBezTo>
                    <a:pt x="6823964" y="1482090"/>
                    <a:pt x="6880352" y="1433449"/>
                    <a:pt x="6890385" y="1374648"/>
                  </a:cubicBezTo>
                  <a:lnTo>
                    <a:pt x="7106031" y="111633"/>
                  </a:lnTo>
                  <a:cubicBezTo>
                    <a:pt x="7116063" y="52832"/>
                    <a:pt x="7075805" y="5080"/>
                    <a:pt x="7016242" y="5080"/>
                  </a:cubicBezTo>
                  <a:close/>
                </a:path>
              </a:pathLst>
            </a:custGeom>
            <a:solidFill>
              <a:srgbClr val="231F20">
                <a:alpha val="60784"/>
              </a:srgbClr>
            </a:solidFill>
          </p:spPr>
          <p:txBody>
            <a:bodyPr/>
            <a:lstStyle/>
            <a:p>
              <a:endParaRPr lang="en-US"/>
            </a:p>
          </p:txBody>
        </p:sp>
      </p:grpSp>
      <p:grpSp>
        <p:nvGrpSpPr>
          <p:cNvPr id="9" name="Group 9"/>
          <p:cNvGrpSpPr>
            <a:grpSpLocks noChangeAspect="1"/>
          </p:cNvGrpSpPr>
          <p:nvPr/>
        </p:nvGrpSpPr>
        <p:grpSpPr>
          <a:xfrm>
            <a:off x="1541888" y="2235613"/>
            <a:ext cx="307848" cy="7620"/>
            <a:chOff x="0" y="0"/>
            <a:chExt cx="307848" cy="7620"/>
          </a:xfrm>
        </p:grpSpPr>
        <p:sp>
          <p:nvSpPr>
            <p:cNvPr id="10" name="Freeform 10"/>
            <p:cNvSpPr/>
            <p:nvPr/>
          </p:nvSpPr>
          <p:spPr>
            <a:xfrm>
              <a:off x="0" y="0"/>
              <a:ext cx="307848" cy="7620"/>
            </a:xfrm>
            <a:custGeom>
              <a:avLst/>
              <a:gdLst/>
              <a:ahLst/>
              <a:cxnLst/>
              <a:rect l="l" t="t" r="r" b="b"/>
              <a:pathLst>
                <a:path w="307848" h="7620">
                  <a:moveTo>
                    <a:pt x="0" y="0"/>
                  </a:moveTo>
                  <a:lnTo>
                    <a:pt x="307848" y="0"/>
                  </a:lnTo>
                  <a:lnTo>
                    <a:pt x="307848" y="7620"/>
                  </a:lnTo>
                  <a:lnTo>
                    <a:pt x="0" y="7620"/>
                  </a:lnTo>
                  <a:close/>
                </a:path>
              </a:pathLst>
            </a:custGeom>
            <a:solidFill>
              <a:srgbClr val="F68A34">
                <a:alpha val="60784"/>
              </a:srgbClr>
            </a:solidFill>
          </p:spPr>
          <p:txBody>
            <a:bodyPr/>
            <a:lstStyle/>
            <a:p>
              <a:endParaRPr lang="en-US"/>
            </a:p>
          </p:txBody>
        </p:sp>
      </p:grpSp>
      <p:grpSp>
        <p:nvGrpSpPr>
          <p:cNvPr id="11" name="Group 11"/>
          <p:cNvGrpSpPr>
            <a:grpSpLocks noChangeAspect="1"/>
          </p:cNvGrpSpPr>
          <p:nvPr/>
        </p:nvGrpSpPr>
        <p:grpSpPr>
          <a:xfrm>
            <a:off x="8481651" y="2032416"/>
            <a:ext cx="923382" cy="7620"/>
            <a:chOff x="0" y="0"/>
            <a:chExt cx="923379" cy="7620"/>
          </a:xfrm>
        </p:grpSpPr>
        <p:sp>
          <p:nvSpPr>
            <p:cNvPr id="12" name="Freeform 12"/>
            <p:cNvSpPr/>
            <p:nvPr/>
          </p:nvSpPr>
          <p:spPr>
            <a:xfrm>
              <a:off x="0" y="0"/>
              <a:ext cx="923417" cy="7620"/>
            </a:xfrm>
            <a:custGeom>
              <a:avLst/>
              <a:gdLst/>
              <a:ahLst/>
              <a:cxnLst/>
              <a:rect l="l" t="t" r="r" b="b"/>
              <a:pathLst>
                <a:path w="923417" h="7620">
                  <a:moveTo>
                    <a:pt x="0" y="0"/>
                  </a:moveTo>
                  <a:lnTo>
                    <a:pt x="923417" y="0"/>
                  </a:lnTo>
                  <a:lnTo>
                    <a:pt x="923417" y="7620"/>
                  </a:lnTo>
                  <a:lnTo>
                    <a:pt x="0" y="7620"/>
                  </a:lnTo>
                  <a:close/>
                </a:path>
              </a:pathLst>
            </a:custGeom>
            <a:solidFill>
              <a:srgbClr val="F68A34">
                <a:alpha val="60784"/>
              </a:srgbClr>
            </a:solidFill>
          </p:spPr>
          <p:txBody>
            <a:bodyPr/>
            <a:lstStyle/>
            <a:p>
              <a:endParaRPr lang="en-US"/>
            </a:p>
          </p:txBody>
        </p:sp>
      </p:grpSp>
      <p:grpSp>
        <p:nvGrpSpPr>
          <p:cNvPr id="13" name="Group 13"/>
          <p:cNvGrpSpPr>
            <a:grpSpLocks noChangeAspect="1"/>
          </p:cNvGrpSpPr>
          <p:nvPr/>
        </p:nvGrpSpPr>
        <p:grpSpPr>
          <a:xfrm rot="4776060">
            <a:off x="2909773" y="2671372"/>
            <a:ext cx="2681554" cy="7156628"/>
            <a:chOff x="0" y="0"/>
            <a:chExt cx="3575406" cy="9542170"/>
          </a:xfrm>
        </p:grpSpPr>
        <p:sp>
          <p:nvSpPr>
            <p:cNvPr id="14" name="Freeform 14"/>
            <p:cNvSpPr/>
            <p:nvPr/>
          </p:nvSpPr>
          <p:spPr>
            <a:xfrm>
              <a:off x="0" y="0"/>
              <a:ext cx="3575304" cy="9542145"/>
            </a:xfrm>
            <a:custGeom>
              <a:avLst/>
              <a:gdLst/>
              <a:ahLst/>
              <a:cxnLst/>
              <a:rect l="l" t="t" r="r" b="b"/>
              <a:pathLst>
                <a:path w="3575304" h="9542145">
                  <a:moveTo>
                    <a:pt x="14351" y="9182989"/>
                  </a:moveTo>
                  <a:cubicBezTo>
                    <a:pt x="0" y="9261221"/>
                    <a:pt x="52451" y="9331198"/>
                    <a:pt x="131572" y="9339453"/>
                  </a:cubicBezTo>
                  <a:lnTo>
                    <a:pt x="1998980" y="9534017"/>
                  </a:lnTo>
                  <a:cubicBezTo>
                    <a:pt x="2077085" y="9542145"/>
                    <a:pt x="2150618" y="9486774"/>
                    <a:pt x="2164715" y="9409811"/>
                  </a:cubicBezTo>
                  <a:cubicBezTo>
                    <a:pt x="2164842" y="9408795"/>
                    <a:pt x="2165096" y="9407779"/>
                    <a:pt x="2165223" y="9406763"/>
                  </a:cubicBezTo>
                  <a:lnTo>
                    <a:pt x="3562604" y="805688"/>
                  </a:lnTo>
                  <a:cubicBezTo>
                    <a:pt x="3575304" y="727202"/>
                    <a:pt x="3525139" y="641350"/>
                    <a:pt x="3450463" y="614045"/>
                  </a:cubicBezTo>
                  <a:lnTo>
                    <a:pt x="1845945" y="27305"/>
                  </a:lnTo>
                  <a:cubicBezTo>
                    <a:pt x="1771269" y="0"/>
                    <a:pt x="1699006" y="41275"/>
                    <a:pt x="1684655" y="119507"/>
                  </a:cubicBezTo>
                  <a:lnTo>
                    <a:pt x="14351" y="9182989"/>
                  </a:lnTo>
                  <a:close/>
                </a:path>
              </a:pathLst>
            </a:custGeom>
            <a:blipFill>
              <a:blip r:embed="rId3">
                <a:alphaModFix amt="61000"/>
              </a:blip>
              <a:stretch>
                <a:fillRect l="-4048" t="-932" r="-10777" b="-2345"/>
              </a:stretch>
            </a:blipFill>
          </p:spPr>
          <p:txBody>
            <a:bodyPr/>
            <a:lstStyle/>
            <a:p>
              <a:endParaRPr lang="en-US"/>
            </a:p>
          </p:txBody>
        </p:sp>
      </p:grpSp>
      <p:grpSp>
        <p:nvGrpSpPr>
          <p:cNvPr id="15" name="Group 15"/>
          <p:cNvGrpSpPr>
            <a:grpSpLocks noChangeAspect="1"/>
          </p:cNvGrpSpPr>
          <p:nvPr/>
        </p:nvGrpSpPr>
        <p:grpSpPr>
          <a:xfrm>
            <a:off x="649700" y="5532396"/>
            <a:ext cx="7123967" cy="1631042"/>
            <a:chOff x="0" y="0"/>
            <a:chExt cx="7123963" cy="1631036"/>
          </a:xfrm>
        </p:grpSpPr>
        <p:sp>
          <p:nvSpPr>
            <p:cNvPr id="16" name="Freeform 16"/>
            <p:cNvSpPr/>
            <p:nvPr/>
          </p:nvSpPr>
          <p:spPr>
            <a:xfrm>
              <a:off x="0" y="0"/>
              <a:ext cx="7123938" cy="1631061"/>
            </a:xfrm>
            <a:custGeom>
              <a:avLst/>
              <a:gdLst/>
              <a:ahLst/>
              <a:cxnLst/>
              <a:rect l="l" t="t" r="r" b="b"/>
              <a:pathLst>
                <a:path w="7123938" h="1631061">
                  <a:moveTo>
                    <a:pt x="106299" y="12700"/>
                  </a:moveTo>
                  <a:cubicBezTo>
                    <a:pt x="53086" y="12700"/>
                    <a:pt x="12700" y="53467"/>
                    <a:pt x="12700" y="105410"/>
                  </a:cubicBezTo>
                  <a:lnTo>
                    <a:pt x="12827" y="110744"/>
                  </a:lnTo>
                  <a:lnTo>
                    <a:pt x="122301" y="1517396"/>
                  </a:lnTo>
                  <a:cubicBezTo>
                    <a:pt x="126619" y="1573530"/>
                    <a:pt x="175895" y="1618107"/>
                    <a:pt x="232156" y="1616964"/>
                  </a:cubicBezTo>
                  <a:lnTo>
                    <a:pt x="6766179" y="1483360"/>
                  </a:lnTo>
                  <a:cubicBezTo>
                    <a:pt x="6822822" y="1482217"/>
                    <a:pt x="6876669" y="1435735"/>
                    <a:pt x="6886194" y="1379982"/>
                  </a:cubicBezTo>
                  <a:lnTo>
                    <a:pt x="6892417" y="1380998"/>
                  </a:lnTo>
                  <a:lnTo>
                    <a:pt x="6886194" y="1379982"/>
                  </a:lnTo>
                  <a:lnTo>
                    <a:pt x="7101840" y="116967"/>
                  </a:lnTo>
                  <a:lnTo>
                    <a:pt x="7108063" y="117983"/>
                  </a:lnTo>
                  <a:lnTo>
                    <a:pt x="7101840" y="116967"/>
                  </a:lnTo>
                  <a:cubicBezTo>
                    <a:pt x="7110222" y="67564"/>
                    <a:pt x="7081012" y="27051"/>
                    <a:pt x="7034911" y="19177"/>
                  </a:cubicBezTo>
                  <a:lnTo>
                    <a:pt x="7023989" y="17780"/>
                  </a:lnTo>
                  <a:lnTo>
                    <a:pt x="106299" y="12700"/>
                  </a:lnTo>
                  <a:moveTo>
                    <a:pt x="106299" y="0"/>
                  </a:moveTo>
                  <a:lnTo>
                    <a:pt x="7018274" y="5080"/>
                  </a:lnTo>
                  <a:cubicBezTo>
                    <a:pt x="7024751" y="5080"/>
                    <a:pt x="7030974" y="5588"/>
                    <a:pt x="7037070" y="6604"/>
                  </a:cubicBezTo>
                  <a:cubicBezTo>
                    <a:pt x="7090283" y="15621"/>
                    <a:pt x="7123938" y="62865"/>
                    <a:pt x="7114413" y="118999"/>
                  </a:cubicBezTo>
                  <a:lnTo>
                    <a:pt x="6898767" y="1382141"/>
                  </a:lnTo>
                  <a:cubicBezTo>
                    <a:pt x="6888226" y="1443990"/>
                    <a:pt x="6829172" y="1494790"/>
                    <a:pt x="6766433" y="1496060"/>
                  </a:cubicBezTo>
                  <a:lnTo>
                    <a:pt x="6766306" y="1489710"/>
                  </a:lnTo>
                  <a:lnTo>
                    <a:pt x="6766433" y="1496060"/>
                  </a:lnTo>
                  <a:lnTo>
                    <a:pt x="232410" y="1629791"/>
                  </a:lnTo>
                  <a:cubicBezTo>
                    <a:pt x="169418" y="1631061"/>
                    <a:pt x="114427" y="1581277"/>
                    <a:pt x="109601" y="1518412"/>
                  </a:cubicBezTo>
                  <a:lnTo>
                    <a:pt x="115951" y="1517904"/>
                  </a:lnTo>
                  <a:lnTo>
                    <a:pt x="109601" y="1518412"/>
                  </a:lnTo>
                  <a:lnTo>
                    <a:pt x="381" y="114427"/>
                  </a:lnTo>
                  <a:lnTo>
                    <a:pt x="6731" y="113919"/>
                  </a:lnTo>
                  <a:lnTo>
                    <a:pt x="381" y="114427"/>
                  </a:lnTo>
                  <a:lnTo>
                    <a:pt x="0" y="108458"/>
                  </a:lnTo>
                  <a:lnTo>
                    <a:pt x="0" y="105410"/>
                  </a:lnTo>
                  <a:cubicBezTo>
                    <a:pt x="0" y="46482"/>
                    <a:pt x="45974" y="0"/>
                    <a:pt x="106299" y="0"/>
                  </a:cubicBezTo>
                  <a:close/>
                </a:path>
              </a:pathLst>
            </a:custGeom>
            <a:solidFill>
              <a:srgbClr val="F68A34"/>
            </a:solidFill>
          </p:spPr>
          <p:txBody>
            <a:bodyPr/>
            <a:lstStyle/>
            <a:p>
              <a:endParaRPr lang="en-US"/>
            </a:p>
          </p:txBody>
        </p:sp>
      </p:grpSp>
      <p:grpSp>
        <p:nvGrpSpPr>
          <p:cNvPr id="17" name="Group 17"/>
          <p:cNvGrpSpPr>
            <a:grpSpLocks noChangeAspect="1"/>
          </p:cNvGrpSpPr>
          <p:nvPr/>
        </p:nvGrpSpPr>
        <p:grpSpPr>
          <a:xfrm>
            <a:off x="613296" y="912762"/>
            <a:ext cx="10142201" cy="177803"/>
            <a:chOff x="0" y="0"/>
            <a:chExt cx="10142207" cy="177800"/>
          </a:xfrm>
        </p:grpSpPr>
        <p:sp>
          <p:nvSpPr>
            <p:cNvPr id="18" name="Freeform 18"/>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solidFill>
          </p:spPr>
          <p:txBody>
            <a:bodyPr/>
            <a:lstStyle/>
            <a:p>
              <a:endParaRPr lang="en-US"/>
            </a:p>
          </p:txBody>
        </p:sp>
        <p:sp>
          <p:nvSpPr>
            <p:cNvPr id="19" name="Freeform 19"/>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sp>
        <p:nvSpPr>
          <p:cNvPr id="20" name="TextBox 20"/>
          <p:cNvSpPr txBox="1"/>
          <p:nvPr/>
        </p:nvSpPr>
        <p:spPr>
          <a:xfrm>
            <a:off x="935907" y="3178635"/>
            <a:ext cx="43263" cy="2217344"/>
          </a:xfrm>
          <a:prstGeom prst="rect">
            <a:avLst/>
          </a:prstGeom>
        </p:spPr>
        <p:txBody>
          <a:bodyPr lIns="0" tIns="0" rIns="0" bIns="0" rtlCol="0" anchor="t">
            <a:spAutoFit/>
          </a:bodyPr>
          <a:lstStyle/>
          <a:p>
            <a:pPr algn="just">
              <a:lnSpc>
                <a:spcPts val="1599"/>
              </a:lnSpc>
            </a:pPr>
            <a:r>
              <a:rPr lang="en-US" sz="1200">
                <a:solidFill>
                  <a:srgbClr val="231F20"/>
                </a:solidFill>
                <a:latin typeface="Arimo"/>
                <a:ea typeface="Arimo"/>
                <a:cs typeface="Arimo"/>
                <a:sym typeface="Arimo"/>
              </a:rPr>
              <a:t> </a:t>
            </a:r>
          </a:p>
          <a:p>
            <a:pPr algn="just">
              <a:lnSpc>
                <a:spcPts val="1599"/>
              </a:lnSpc>
            </a:pPr>
            <a:r>
              <a:rPr lang="en-US" sz="1200">
                <a:solidFill>
                  <a:srgbClr val="231F20"/>
                </a:solidFill>
                <a:latin typeface="Arimo"/>
                <a:ea typeface="Arimo"/>
                <a:cs typeface="Arimo"/>
                <a:sym typeface="Arimo"/>
              </a:rPr>
              <a:t> </a:t>
            </a:r>
          </a:p>
          <a:p>
            <a:pPr algn="just">
              <a:lnSpc>
                <a:spcPts val="2799"/>
              </a:lnSpc>
            </a:pPr>
            <a:r>
              <a:rPr lang="en-US" sz="1200">
                <a:solidFill>
                  <a:srgbClr val="231F20"/>
                </a:solidFill>
                <a:latin typeface="Arimo"/>
                <a:ea typeface="Arimo"/>
                <a:cs typeface="Arimo"/>
                <a:sym typeface="Arimo"/>
              </a:rPr>
              <a:t> </a:t>
            </a:r>
          </a:p>
          <a:p>
            <a:pPr algn="just">
              <a:lnSpc>
                <a:spcPts val="1599"/>
              </a:lnSpc>
            </a:pPr>
            <a:r>
              <a:rPr lang="en-US" sz="1200">
                <a:solidFill>
                  <a:srgbClr val="231F20"/>
                </a:solidFill>
                <a:latin typeface="Arimo"/>
                <a:ea typeface="Arimo"/>
                <a:cs typeface="Arimo"/>
                <a:sym typeface="Arimo"/>
              </a:rPr>
              <a:t> </a:t>
            </a:r>
          </a:p>
          <a:p>
            <a:pPr algn="just">
              <a:lnSpc>
                <a:spcPts val="2799"/>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a:p>
            <a:pPr algn="just">
              <a:lnSpc>
                <a:spcPts val="3000"/>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a:p>
            <a:pPr algn="just">
              <a:lnSpc>
                <a:spcPts val="3000"/>
              </a:lnSpc>
            </a:pPr>
            <a:r>
              <a:rPr lang="en-US" sz="1200">
                <a:solidFill>
                  <a:srgbClr val="231F20"/>
                </a:solidFill>
                <a:latin typeface="Arimo"/>
                <a:ea typeface="Arimo"/>
                <a:cs typeface="Arimo"/>
                <a:sym typeface="Arimo"/>
              </a:rPr>
              <a:t> </a:t>
            </a:r>
          </a:p>
        </p:txBody>
      </p:sp>
      <p:sp>
        <p:nvSpPr>
          <p:cNvPr id="21" name="TextBox 21"/>
          <p:cNvSpPr txBox="1"/>
          <p:nvPr/>
        </p:nvSpPr>
        <p:spPr>
          <a:xfrm>
            <a:off x="1164546" y="3178635"/>
            <a:ext cx="9252985" cy="1252347"/>
          </a:xfrm>
          <a:prstGeom prst="rect">
            <a:avLst/>
          </a:prstGeom>
        </p:spPr>
        <p:txBody>
          <a:bodyPr lIns="0" tIns="0" rIns="0" bIns="0" rtlCol="0" anchor="t">
            <a:spAutoFit/>
          </a:bodyPr>
          <a:lstStyle/>
          <a:p>
            <a:pPr algn="l">
              <a:lnSpc>
                <a:spcPts val="1599"/>
              </a:lnSpc>
            </a:pPr>
            <a:r>
              <a:rPr lang="en-US" sz="1200">
                <a:solidFill>
                  <a:srgbClr val="231F20"/>
                </a:solidFill>
                <a:latin typeface="Arimo"/>
                <a:ea typeface="Arimo"/>
                <a:cs typeface="Arimo"/>
                <a:sym typeface="Arimo"/>
              </a:rPr>
              <a:t>Songs like shanties are a fun and memorable way of passing information on. It can also make a boring task fun and easier to do! The important thing to remember is:</a:t>
            </a:r>
          </a:p>
          <a:p>
            <a:pPr algn="l">
              <a:lnSpc>
                <a:spcPts val="2799"/>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Shanties have a good, strong ‘heartbeat’.</a:t>
            </a:r>
          </a:p>
          <a:p>
            <a:pPr algn="l">
              <a:lnSpc>
                <a:spcPts val="1599"/>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Try and count the number of syllables in the line. When you rewrite the words stick to the same number of syllables in each line.</a:t>
            </a:r>
          </a:p>
          <a:p>
            <a:pPr algn="l">
              <a:lnSpc>
                <a:spcPts val="2799"/>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If you need an extra syllable in a line, then use a pirate sound.</a:t>
            </a:r>
          </a:p>
        </p:txBody>
      </p:sp>
      <p:sp>
        <p:nvSpPr>
          <p:cNvPr id="22" name="TextBox 22"/>
          <p:cNvSpPr txBox="1"/>
          <p:nvPr/>
        </p:nvSpPr>
        <p:spPr>
          <a:xfrm>
            <a:off x="1634442" y="4540406"/>
            <a:ext cx="368256" cy="106375"/>
          </a:xfrm>
          <a:prstGeom prst="rect">
            <a:avLst/>
          </a:prstGeom>
        </p:spPr>
        <p:txBody>
          <a:bodyPr lIns="0" tIns="0" rIns="0" bIns="0" rtlCol="0" anchor="t">
            <a:spAutoFit/>
          </a:bodyPr>
          <a:lstStyle/>
          <a:p>
            <a:pPr algn="l">
              <a:lnSpc>
                <a:spcPts val="600"/>
              </a:lnSpc>
            </a:pPr>
            <a:r>
              <a:rPr lang="en-US" sz="1200" b="1" i="1" spc="3">
                <a:solidFill>
                  <a:srgbClr val="231F20"/>
                </a:solidFill>
                <a:latin typeface="IBM Plex Sans Bold Italics"/>
                <a:ea typeface="IBM Plex Sans Bold Italics"/>
                <a:cs typeface="IBM Plex Sans Bold Italics"/>
                <a:sym typeface="IBM Plex Sans Bold Italics"/>
              </a:rPr>
              <a:t>Arrr! </a:t>
            </a:r>
          </a:p>
        </p:txBody>
      </p:sp>
      <p:sp>
        <p:nvSpPr>
          <p:cNvPr id="23" name="TextBox 23"/>
          <p:cNvSpPr txBox="1"/>
          <p:nvPr/>
        </p:nvSpPr>
        <p:spPr>
          <a:xfrm>
            <a:off x="3006004" y="4540406"/>
            <a:ext cx="296437" cy="106375"/>
          </a:xfrm>
          <a:prstGeom prst="rect">
            <a:avLst/>
          </a:prstGeom>
        </p:spPr>
        <p:txBody>
          <a:bodyPr lIns="0" tIns="0" rIns="0" bIns="0" rtlCol="0" anchor="t">
            <a:spAutoFit/>
          </a:bodyPr>
          <a:lstStyle/>
          <a:p>
            <a:pPr algn="l">
              <a:lnSpc>
                <a:spcPts val="600"/>
              </a:lnSpc>
            </a:pPr>
            <a:r>
              <a:rPr lang="en-US" sz="1200" b="1" i="1" spc="3">
                <a:solidFill>
                  <a:srgbClr val="231F20"/>
                </a:solidFill>
                <a:latin typeface="IBM Plex Sans Bold Italics"/>
                <a:ea typeface="IBM Plex Sans Bold Italics"/>
                <a:cs typeface="IBM Plex Sans Bold Italics"/>
                <a:sym typeface="IBM Plex Sans Bold Italics"/>
              </a:rPr>
              <a:t>Oh! </a:t>
            </a:r>
          </a:p>
        </p:txBody>
      </p:sp>
      <p:sp>
        <p:nvSpPr>
          <p:cNvPr id="24" name="TextBox 24"/>
          <p:cNvSpPr txBox="1"/>
          <p:nvPr/>
        </p:nvSpPr>
        <p:spPr>
          <a:xfrm>
            <a:off x="4377595" y="4540406"/>
            <a:ext cx="587283" cy="106375"/>
          </a:xfrm>
          <a:prstGeom prst="rect">
            <a:avLst/>
          </a:prstGeom>
        </p:spPr>
        <p:txBody>
          <a:bodyPr lIns="0" tIns="0" rIns="0" bIns="0" rtlCol="0" anchor="t">
            <a:spAutoFit/>
          </a:bodyPr>
          <a:lstStyle/>
          <a:p>
            <a:pPr algn="l">
              <a:lnSpc>
                <a:spcPts val="600"/>
              </a:lnSpc>
            </a:pPr>
            <a:r>
              <a:rPr lang="en-US" sz="1200" b="1" i="1" spc="3">
                <a:solidFill>
                  <a:srgbClr val="231F20"/>
                </a:solidFill>
                <a:latin typeface="IBM Plex Sans Bold Italics"/>
                <a:ea typeface="IBM Plex Sans Bold Italics"/>
                <a:cs typeface="IBM Plex Sans Bold Italics"/>
                <a:sym typeface="IBM Plex Sans Bold Italics"/>
              </a:rPr>
              <a:t>Hey-Ho!</a:t>
            </a:r>
          </a:p>
        </p:txBody>
      </p:sp>
      <p:sp>
        <p:nvSpPr>
          <p:cNvPr id="25" name="TextBox 25"/>
          <p:cNvSpPr txBox="1"/>
          <p:nvPr/>
        </p:nvSpPr>
        <p:spPr>
          <a:xfrm>
            <a:off x="1164546" y="4559456"/>
            <a:ext cx="6822396" cy="354025"/>
          </a:xfrm>
          <a:prstGeom prst="rect">
            <a:avLst/>
          </a:prstGeom>
        </p:spPr>
        <p:txBody>
          <a:bodyPr lIns="0" tIns="0" rIns="0" bIns="0" rtlCol="0" anchor="t">
            <a:spAutoFit/>
          </a:bodyPr>
          <a:lstStyle/>
          <a:p>
            <a:pPr algn="l">
              <a:lnSpc>
                <a:spcPts val="3000"/>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If you get stuck, list out as many words as you can that might be used by a pirate. Words like:</a:t>
            </a:r>
          </a:p>
        </p:txBody>
      </p:sp>
      <p:sp>
        <p:nvSpPr>
          <p:cNvPr id="26" name="TextBox 26"/>
          <p:cNvSpPr txBox="1"/>
          <p:nvPr/>
        </p:nvSpPr>
        <p:spPr>
          <a:xfrm>
            <a:off x="1634395" y="5022904"/>
            <a:ext cx="766201" cy="106375"/>
          </a:xfrm>
          <a:prstGeom prst="rect">
            <a:avLst/>
          </a:prstGeom>
        </p:spPr>
        <p:txBody>
          <a:bodyPr lIns="0" tIns="0" rIns="0" bIns="0" rtlCol="0" anchor="t">
            <a:spAutoFit/>
          </a:bodyPr>
          <a:lstStyle/>
          <a:p>
            <a:pPr algn="l">
              <a:lnSpc>
                <a:spcPts val="600"/>
              </a:lnSpc>
            </a:pPr>
            <a:r>
              <a:rPr lang="en-US" sz="1200" b="1" i="1" spc="3">
                <a:solidFill>
                  <a:srgbClr val="231F20"/>
                </a:solidFill>
                <a:latin typeface="IBM Plex Sans Bold Italics"/>
                <a:ea typeface="IBM Plex Sans Bold Italics"/>
                <a:cs typeface="IBM Plex Sans Bold Italics"/>
                <a:sym typeface="IBM Plex Sans Bold Italics"/>
              </a:rPr>
              <a:t>Telescope </a:t>
            </a:r>
          </a:p>
        </p:txBody>
      </p:sp>
      <p:sp>
        <p:nvSpPr>
          <p:cNvPr id="27" name="TextBox 27"/>
          <p:cNvSpPr txBox="1"/>
          <p:nvPr/>
        </p:nvSpPr>
        <p:spPr>
          <a:xfrm>
            <a:off x="3005995" y="5022904"/>
            <a:ext cx="383019" cy="106375"/>
          </a:xfrm>
          <a:prstGeom prst="rect">
            <a:avLst/>
          </a:prstGeom>
        </p:spPr>
        <p:txBody>
          <a:bodyPr lIns="0" tIns="0" rIns="0" bIns="0" rtlCol="0" anchor="t">
            <a:spAutoFit/>
          </a:bodyPr>
          <a:lstStyle/>
          <a:p>
            <a:pPr algn="l">
              <a:lnSpc>
                <a:spcPts val="600"/>
              </a:lnSpc>
            </a:pPr>
            <a:r>
              <a:rPr lang="en-US" sz="1200" b="1" i="1" spc="3">
                <a:solidFill>
                  <a:srgbClr val="231F20"/>
                </a:solidFill>
                <a:latin typeface="IBM Plex Sans Bold Italics"/>
                <a:ea typeface="IBM Plex Sans Bold Italics"/>
                <a:cs typeface="IBM Plex Sans Bold Italics"/>
                <a:sym typeface="IBM Plex Sans Bold Italics"/>
              </a:rPr>
              <a:t>Sails </a:t>
            </a:r>
          </a:p>
        </p:txBody>
      </p:sp>
      <p:sp>
        <p:nvSpPr>
          <p:cNvPr id="28" name="TextBox 28"/>
          <p:cNvSpPr txBox="1"/>
          <p:nvPr/>
        </p:nvSpPr>
        <p:spPr>
          <a:xfrm>
            <a:off x="4377595" y="5022904"/>
            <a:ext cx="616191" cy="106375"/>
          </a:xfrm>
          <a:prstGeom prst="rect">
            <a:avLst/>
          </a:prstGeom>
        </p:spPr>
        <p:txBody>
          <a:bodyPr lIns="0" tIns="0" rIns="0" bIns="0" rtlCol="0" anchor="t">
            <a:spAutoFit/>
          </a:bodyPr>
          <a:lstStyle/>
          <a:p>
            <a:pPr algn="l">
              <a:lnSpc>
                <a:spcPts val="600"/>
              </a:lnSpc>
            </a:pPr>
            <a:r>
              <a:rPr lang="en-US" sz="1200" b="1" i="1" spc="3">
                <a:solidFill>
                  <a:srgbClr val="231F20"/>
                </a:solidFill>
                <a:latin typeface="IBM Plex Sans Bold Italics"/>
                <a:ea typeface="IBM Plex Sans Bold Italics"/>
                <a:cs typeface="IBM Plex Sans Bold Italics"/>
                <a:sym typeface="IBM Plex Sans Bold Italics"/>
              </a:rPr>
              <a:t>Treasure</a:t>
            </a:r>
          </a:p>
        </p:txBody>
      </p:sp>
      <p:sp>
        <p:nvSpPr>
          <p:cNvPr id="29" name="TextBox 29"/>
          <p:cNvSpPr txBox="1"/>
          <p:nvPr/>
        </p:nvSpPr>
        <p:spPr>
          <a:xfrm>
            <a:off x="1164546" y="5041954"/>
            <a:ext cx="4939036" cy="354025"/>
          </a:xfrm>
          <a:prstGeom prst="rect">
            <a:avLst/>
          </a:prstGeom>
        </p:spPr>
        <p:txBody>
          <a:bodyPr lIns="0" tIns="0" rIns="0" bIns="0" rtlCol="0" anchor="t">
            <a:spAutoFit/>
          </a:bodyPr>
          <a:lstStyle/>
          <a:p>
            <a:pPr algn="l">
              <a:lnSpc>
                <a:spcPts val="3000"/>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Pick some of these words and see if you can fit them into the song.</a:t>
            </a:r>
          </a:p>
        </p:txBody>
      </p:sp>
      <p:sp>
        <p:nvSpPr>
          <p:cNvPr id="30" name="TextBox 30"/>
          <p:cNvSpPr txBox="1"/>
          <p:nvPr/>
        </p:nvSpPr>
        <p:spPr>
          <a:xfrm>
            <a:off x="974598" y="5529329"/>
            <a:ext cx="1531315" cy="354025"/>
          </a:xfrm>
          <a:prstGeom prst="rect">
            <a:avLst/>
          </a:prstGeom>
        </p:spPr>
        <p:txBody>
          <a:bodyPr lIns="0" tIns="0" rIns="0" bIns="0" rtlCol="0" anchor="t">
            <a:spAutoFit/>
          </a:bodyPr>
          <a:lstStyle/>
          <a:p>
            <a:pPr algn="l">
              <a:lnSpc>
                <a:spcPts val="3000"/>
              </a:lnSpc>
            </a:pPr>
            <a:r>
              <a:rPr lang="en-US" sz="1200" b="1">
                <a:solidFill>
                  <a:srgbClr val="F68A34"/>
                </a:solidFill>
                <a:latin typeface="Arimo Bold"/>
                <a:ea typeface="Arimo Bold"/>
                <a:cs typeface="Arimo Bold"/>
                <a:sym typeface="Arimo Bold"/>
              </a:rPr>
              <a:t>FURTHER ACTIVITY </a:t>
            </a:r>
          </a:p>
        </p:txBody>
      </p:sp>
      <p:sp>
        <p:nvSpPr>
          <p:cNvPr id="31" name="TextBox 31"/>
          <p:cNvSpPr txBox="1"/>
          <p:nvPr/>
        </p:nvSpPr>
        <p:spPr>
          <a:xfrm>
            <a:off x="872947" y="5918864"/>
            <a:ext cx="6700695" cy="239725"/>
          </a:xfrm>
          <a:prstGeom prst="rect">
            <a:avLst/>
          </a:prstGeom>
        </p:spPr>
        <p:txBody>
          <a:bodyPr lIns="0" tIns="0" rIns="0" bIns="0" rtlCol="0" anchor="t">
            <a:spAutoFit/>
          </a:bodyPr>
          <a:lstStyle/>
          <a:p>
            <a:pPr algn="l">
              <a:lnSpc>
                <a:spcPts val="1800"/>
              </a:lnSpc>
            </a:pP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Are there any famous ship journeys you could research; imagine you were on that voyage. </a:t>
            </a:r>
          </a:p>
        </p:txBody>
      </p:sp>
      <p:sp>
        <p:nvSpPr>
          <p:cNvPr id="32" name="TextBox 32"/>
          <p:cNvSpPr txBox="1"/>
          <p:nvPr/>
        </p:nvSpPr>
        <p:spPr>
          <a:xfrm>
            <a:off x="1088898" y="6169638"/>
            <a:ext cx="2781900" cy="192100"/>
          </a:xfrm>
          <a:prstGeom prst="rect">
            <a:avLst/>
          </a:prstGeom>
        </p:spPr>
        <p:txBody>
          <a:bodyPr lIns="0" tIns="0" rIns="0" bIns="0" rtlCol="0" anchor="t">
            <a:spAutoFit/>
          </a:bodyPr>
          <a:lstStyle/>
          <a:p>
            <a:pPr algn="l">
              <a:lnSpc>
                <a:spcPts val="1399"/>
              </a:lnSpc>
            </a:pPr>
            <a:r>
              <a:rPr lang="en-US" sz="1200">
                <a:solidFill>
                  <a:srgbClr val="FFFFFF"/>
                </a:solidFill>
                <a:latin typeface="Arimo"/>
                <a:ea typeface="Arimo"/>
                <a:cs typeface="Arimo"/>
                <a:sym typeface="Arimo"/>
              </a:rPr>
              <a:t>Where do you go and what do you do?</a:t>
            </a:r>
          </a:p>
        </p:txBody>
      </p:sp>
      <p:sp>
        <p:nvSpPr>
          <p:cNvPr id="33" name="TextBox 33"/>
          <p:cNvSpPr txBox="1"/>
          <p:nvPr/>
        </p:nvSpPr>
        <p:spPr>
          <a:xfrm>
            <a:off x="872947" y="6312513"/>
            <a:ext cx="6043470" cy="658825"/>
          </a:xfrm>
          <a:prstGeom prst="rect">
            <a:avLst/>
          </a:prstGeom>
        </p:spPr>
        <p:txBody>
          <a:bodyPr lIns="0" tIns="0" rIns="0" bIns="0" rtlCol="0" anchor="t">
            <a:spAutoFit/>
          </a:bodyPr>
          <a:lstStyle/>
          <a:p>
            <a:pPr algn="l">
              <a:lnSpc>
                <a:spcPts val="3000"/>
              </a:lnSpc>
            </a:pP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Are you exploring any historical figures? What kind of music would they listen to?</a:t>
            </a:r>
          </a:p>
          <a:p>
            <a:pPr algn="l">
              <a:lnSpc>
                <a:spcPts val="1800"/>
              </a:lnSpc>
            </a:pP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What famous pirates can you find? Real or fictional.</a:t>
            </a:r>
          </a:p>
        </p:txBody>
      </p:sp>
      <p:sp>
        <p:nvSpPr>
          <p:cNvPr id="34" name="TextBox 34"/>
          <p:cNvSpPr txBox="1"/>
          <p:nvPr/>
        </p:nvSpPr>
        <p:spPr>
          <a:xfrm>
            <a:off x="737721" y="1061990"/>
            <a:ext cx="9739913" cy="1329080"/>
          </a:xfrm>
          <a:prstGeom prst="rect">
            <a:avLst/>
          </a:prstGeom>
        </p:spPr>
        <p:txBody>
          <a:bodyPr lIns="0" tIns="0" rIns="0" bIns="0" rtlCol="0" anchor="t">
            <a:spAutoFit/>
          </a:bodyPr>
          <a:lstStyle/>
          <a:p>
            <a:pPr algn="l">
              <a:lnSpc>
                <a:spcPts val="1599"/>
              </a:lnSpc>
            </a:pPr>
            <a:r>
              <a:rPr lang="en-US" sz="1200" dirty="0">
                <a:solidFill>
                  <a:srgbClr val="231F20"/>
                </a:solidFill>
                <a:latin typeface="Arimo"/>
                <a:ea typeface="Arimo"/>
                <a:cs typeface="Arimo"/>
                <a:sym typeface="Arimo"/>
              </a:rPr>
              <a:t>Some historians think eye patches were not just worn due to missing eyes. An eye patch was instead worn so that one eye would al- ways be adjusted to the darkness below deck. This meant when you went below deck you didn’t need to wait for your eyes to adjust.</a:t>
            </a:r>
          </a:p>
          <a:p>
            <a:pPr algn="l">
              <a:lnSpc>
                <a:spcPts val="3000"/>
              </a:lnSpc>
            </a:pPr>
            <a:r>
              <a:rPr lang="en-US" sz="1200" b="1" dirty="0">
                <a:solidFill>
                  <a:srgbClr val="231F20"/>
                </a:solidFill>
                <a:latin typeface="Arimo Bold"/>
                <a:ea typeface="Arimo Bold"/>
                <a:cs typeface="Arimo Bold"/>
                <a:sym typeface="Arimo Bold"/>
              </a:rPr>
              <a:t>Sea Shanties</a:t>
            </a:r>
          </a:p>
          <a:p>
            <a:pPr algn="l">
              <a:lnSpc>
                <a:spcPts val="600"/>
              </a:lnSpc>
            </a:pPr>
            <a:r>
              <a:rPr lang="en-US" sz="1200" dirty="0">
                <a:solidFill>
                  <a:srgbClr val="231F20"/>
                </a:solidFill>
                <a:latin typeface="Arimo"/>
                <a:ea typeface="Arimo"/>
                <a:cs typeface="Arimo"/>
                <a:sym typeface="Arimo"/>
              </a:rPr>
              <a:t>In the performance we hear the pirates sing sea shanties. One of our shanties in the show - The Gold Will Fill - </a:t>
            </a:r>
            <a:r>
              <a:rPr lang="en-US" sz="1200" u="sng" dirty="0">
                <a:solidFill>
                  <a:srgbClr val="F68A34"/>
                </a:solidFill>
                <a:latin typeface="Arimo"/>
                <a:ea typeface="Arimo"/>
                <a:cs typeface="Arimo"/>
                <a:sym typeface="Arimo"/>
                <a:hlinkClick r:id="rId4" tooltip="https://www.dropbox.com/scl/fi/4jkq79kdxzeib3x4mjwqk/Party-The-Rattling-Bog-Backing-Track-copy.mp3?rlkey=xarwr69ofjq7gzgpxw4rwugw0&amp;st=pq7sofva&amp;dl=0"/>
              </a:rPr>
              <a:t>goes like this</a:t>
            </a:r>
            <a:r>
              <a:rPr lang="en-US" sz="1200" dirty="0">
                <a:solidFill>
                  <a:srgbClr val="231F20"/>
                </a:solidFill>
                <a:latin typeface="Arimo"/>
                <a:ea typeface="Arimo"/>
                <a:cs typeface="Arimo"/>
                <a:sym typeface="Arimo"/>
              </a:rPr>
              <a:t>. To find the </a:t>
            </a:r>
          </a:p>
          <a:p>
            <a:pPr algn="l">
              <a:lnSpc>
                <a:spcPts val="2599"/>
              </a:lnSpc>
            </a:pPr>
            <a:r>
              <a:rPr lang="en-US" sz="1200" dirty="0">
                <a:solidFill>
                  <a:srgbClr val="231F20"/>
                </a:solidFill>
                <a:latin typeface="Arimo"/>
                <a:ea typeface="Arimo"/>
                <a:cs typeface="Arimo"/>
                <a:sym typeface="Arimo"/>
              </a:rPr>
              <a:t>lyrics, click </a:t>
            </a:r>
            <a:r>
              <a:rPr lang="en-US" sz="1200" u="sng" dirty="0">
                <a:solidFill>
                  <a:srgbClr val="F68A34"/>
                </a:solidFill>
                <a:latin typeface="Arimo"/>
                <a:ea typeface="Arimo"/>
                <a:cs typeface="Arimo"/>
                <a:sym typeface="Arimo"/>
                <a:hlinkClick r:id="rId5" action="ppaction://hlinksldjump"/>
              </a:rPr>
              <a:t>here</a:t>
            </a:r>
            <a:r>
              <a:rPr lang="en-US" sz="1200" dirty="0">
                <a:solidFill>
                  <a:srgbClr val="231F20"/>
                </a:solidFill>
                <a:latin typeface="Arimo"/>
                <a:ea typeface="Arimo"/>
                <a:cs typeface="Arimo"/>
                <a:sym typeface="Arimo"/>
              </a:rPr>
              <a:t> Most sea shanties were made by writing new words to already well-known tunes. Our sea shanty The Gold Will Fill is </a:t>
            </a:r>
          </a:p>
          <a:p>
            <a:pPr algn="l">
              <a:lnSpc>
                <a:spcPts val="600"/>
              </a:lnSpc>
            </a:pPr>
            <a:r>
              <a:rPr lang="en-US" sz="1200" dirty="0">
                <a:solidFill>
                  <a:srgbClr val="231F20"/>
                </a:solidFill>
                <a:latin typeface="Arimo"/>
                <a:ea typeface="Arimo"/>
                <a:cs typeface="Arimo"/>
                <a:sym typeface="Arimo"/>
              </a:rPr>
              <a:t>based on The </a:t>
            </a:r>
            <a:r>
              <a:rPr lang="en-US" sz="1200" dirty="0" err="1">
                <a:solidFill>
                  <a:srgbClr val="231F20"/>
                </a:solidFill>
                <a:latin typeface="Arimo"/>
                <a:ea typeface="Arimo"/>
                <a:cs typeface="Arimo"/>
                <a:sym typeface="Arimo"/>
              </a:rPr>
              <a:t>Rattlin</a:t>
            </a:r>
            <a:r>
              <a:rPr lang="en-US" sz="1200" dirty="0">
                <a:solidFill>
                  <a:srgbClr val="231F20"/>
                </a:solidFill>
                <a:latin typeface="Arimo"/>
                <a:ea typeface="Arimo"/>
                <a:cs typeface="Arimo"/>
                <a:sym typeface="Arimo"/>
              </a:rPr>
              <a:t> Bog. </a:t>
            </a:r>
          </a:p>
        </p:txBody>
      </p:sp>
      <p:sp>
        <p:nvSpPr>
          <p:cNvPr id="35" name="TextBox 35"/>
          <p:cNvSpPr txBox="1"/>
          <p:nvPr/>
        </p:nvSpPr>
        <p:spPr>
          <a:xfrm>
            <a:off x="720004" y="2663019"/>
            <a:ext cx="201663" cy="260633"/>
          </a:xfrm>
          <a:prstGeom prst="rect">
            <a:avLst/>
          </a:prstGeom>
        </p:spPr>
        <p:txBody>
          <a:bodyPr lIns="0" tIns="0" rIns="0" bIns="0" rtlCol="0" anchor="t">
            <a:spAutoFit/>
          </a:bodyPr>
          <a:lstStyle/>
          <a:p>
            <a:pPr algn="l">
              <a:lnSpc>
                <a:spcPts val="1959"/>
              </a:lnSpc>
            </a:pPr>
            <a:r>
              <a:rPr lang="en-US" sz="1399" b="1">
                <a:solidFill>
                  <a:srgbClr val="F68A34"/>
                </a:solidFill>
                <a:latin typeface="Arimo Bold"/>
                <a:ea typeface="Arimo Bold"/>
                <a:cs typeface="Arimo Bold"/>
                <a:sym typeface="Arimo Bold"/>
              </a:rPr>
              <a:t>4. </a:t>
            </a:r>
          </a:p>
        </p:txBody>
      </p:sp>
      <p:sp>
        <p:nvSpPr>
          <p:cNvPr id="36" name="TextBox 36"/>
          <p:cNvSpPr txBox="1"/>
          <p:nvPr/>
        </p:nvSpPr>
        <p:spPr>
          <a:xfrm>
            <a:off x="1164498" y="2691594"/>
            <a:ext cx="7747711" cy="435283"/>
          </a:xfrm>
          <a:prstGeom prst="rect">
            <a:avLst/>
          </a:prstGeom>
        </p:spPr>
        <p:txBody>
          <a:bodyPr lIns="0" tIns="0" rIns="0" bIns="0" rtlCol="0" anchor="t">
            <a:spAutoFit/>
          </a:bodyPr>
          <a:lstStyle/>
          <a:p>
            <a:pPr algn="l">
              <a:lnSpc>
                <a:spcPts val="1600"/>
              </a:lnSpc>
            </a:pPr>
            <a:r>
              <a:rPr lang="en-US" sz="1399" b="1" dirty="0">
                <a:solidFill>
                  <a:srgbClr val="231F20"/>
                </a:solidFill>
                <a:latin typeface="Arimo Bold"/>
                <a:ea typeface="Arimo Bold"/>
                <a:cs typeface="Arimo Bold"/>
                <a:sym typeface="Arimo Bold"/>
              </a:rPr>
              <a:t>Now it’s time for you to make your own! Can you make a shanty for your morning routine, or the school day?</a:t>
            </a:r>
          </a:p>
        </p:txBody>
      </p:sp>
      <p:sp>
        <p:nvSpPr>
          <p:cNvPr id="37" name="TextBox 37"/>
          <p:cNvSpPr txBox="1"/>
          <p:nvPr/>
        </p:nvSpPr>
        <p:spPr>
          <a:xfrm>
            <a:off x="693001" y="233496"/>
            <a:ext cx="9784632" cy="784510"/>
          </a:xfrm>
          <a:prstGeom prst="rect">
            <a:avLst/>
          </a:prstGeom>
        </p:spPr>
        <p:txBody>
          <a:bodyPr wrap="square" lIns="0" tIns="0" rIns="0" bIns="0" rtlCol="0" anchor="t">
            <a:spAutoFit/>
          </a:bodyPr>
          <a:lstStyle/>
          <a:p>
            <a:pPr algn="l">
              <a:lnSpc>
                <a:spcPts val="6719"/>
              </a:lnSpc>
            </a:pPr>
            <a:r>
              <a:rPr lang="en-US" sz="4800" dirty="0">
                <a:solidFill>
                  <a:srgbClr val="F68A34"/>
                </a:solidFill>
                <a:latin typeface="Arimo"/>
                <a:ea typeface="Arimo"/>
                <a:cs typeface="Arimo"/>
                <a:sym typeface="Arimo"/>
              </a:rPr>
              <a:t>LET'S CREATE: SEA SHANTIES</a:t>
            </a:r>
          </a:p>
        </p:txBody>
      </p:sp>
      <p:sp>
        <p:nvSpPr>
          <p:cNvPr id="38" name="TextBox 38"/>
          <p:cNvSpPr txBox="1"/>
          <p:nvPr/>
        </p:nvSpPr>
        <p:spPr>
          <a:xfrm>
            <a:off x="10043700" y="7163463"/>
            <a:ext cx="433933" cy="287297"/>
          </a:xfrm>
          <a:prstGeom prst="rect">
            <a:avLst/>
          </a:prstGeom>
        </p:spPr>
        <p:txBody>
          <a:bodyPr wrap="square" lIns="0" tIns="0" rIns="0" bIns="0" rtlCol="0" anchor="t">
            <a:spAutoFit/>
          </a:bodyPr>
          <a:lstStyle/>
          <a:p>
            <a:pPr algn="l">
              <a:lnSpc>
                <a:spcPts val="2351"/>
              </a:lnSpc>
            </a:pPr>
            <a:r>
              <a:rPr lang="en-US" sz="1679" b="1" spc="-57" dirty="0">
                <a:solidFill>
                  <a:srgbClr val="F68A34"/>
                </a:solidFill>
                <a:latin typeface="Open Sans Condensed Medium"/>
                <a:ea typeface="Open Sans Condensed Medium"/>
                <a:cs typeface="Open Sans Condensed Medium"/>
                <a:sym typeface="Open Sans Condensed Medium"/>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86200"/>
            <a:ext cx="10680697" cy="3670297"/>
          </a:xfrm>
          <a:custGeom>
            <a:avLst/>
            <a:gdLst/>
            <a:ahLst/>
            <a:cxnLst/>
            <a:rect l="l" t="t" r="r" b="b"/>
            <a:pathLst>
              <a:path w="10680697" h="3670297">
                <a:moveTo>
                  <a:pt x="0" y="0"/>
                </a:moveTo>
                <a:lnTo>
                  <a:pt x="10680697" y="0"/>
                </a:lnTo>
                <a:lnTo>
                  <a:pt x="10680697" y="3670297"/>
                </a:lnTo>
                <a:lnTo>
                  <a:pt x="0" y="3670297"/>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25501" y="6857505"/>
            <a:ext cx="586007" cy="586007"/>
            <a:chOff x="0" y="0"/>
            <a:chExt cx="586003" cy="586003"/>
          </a:xfrm>
        </p:grpSpPr>
        <p:sp>
          <p:nvSpPr>
            <p:cNvPr id="4" name="Freeform 4"/>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alpha val="33725"/>
              </a:srgbClr>
            </a:solidFill>
          </p:spPr>
          <p:txBody>
            <a:bodyPr/>
            <a:lstStyle/>
            <a:p>
              <a:endParaRPr lang="en-US"/>
            </a:p>
          </p:txBody>
        </p:sp>
        <p:sp>
          <p:nvSpPr>
            <p:cNvPr id="5" name="Freeform 5"/>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alpha val="33725"/>
              </a:srgbClr>
            </a:solidFill>
          </p:spPr>
          <p:txBody>
            <a:bodyPr/>
            <a:lstStyle/>
            <a:p>
              <a:endParaRPr lang="en-US"/>
            </a:p>
          </p:txBody>
        </p:sp>
        <p:sp>
          <p:nvSpPr>
            <p:cNvPr id="6" name="Freeform 6"/>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alpha val="33725"/>
              </a:srgbClr>
            </a:solidFill>
          </p:spPr>
          <p:txBody>
            <a:bodyPr/>
            <a:lstStyle/>
            <a:p>
              <a:endParaRPr lang="en-US"/>
            </a:p>
          </p:txBody>
        </p:sp>
      </p:grpSp>
      <p:grpSp>
        <p:nvGrpSpPr>
          <p:cNvPr id="7" name="Group 7"/>
          <p:cNvGrpSpPr>
            <a:grpSpLocks noChangeAspect="1"/>
          </p:cNvGrpSpPr>
          <p:nvPr/>
        </p:nvGrpSpPr>
        <p:grpSpPr>
          <a:xfrm>
            <a:off x="613296" y="912762"/>
            <a:ext cx="10142201" cy="177803"/>
            <a:chOff x="0" y="0"/>
            <a:chExt cx="10142207" cy="177800"/>
          </a:xfrm>
        </p:grpSpPr>
        <p:sp>
          <p:nvSpPr>
            <p:cNvPr id="8" name="Freeform 8"/>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alpha val="33725"/>
              </a:srgbClr>
            </a:solidFill>
          </p:spPr>
          <p:txBody>
            <a:bodyPr/>
            <a:lstStyle/>
            <a:p>
              <a:endParaRPr lang="en-US"/>
            </a:p>
          </p:txBody>
        </p:sp>
        <p:sp>
          <p:nvSpPr>
            <p:cNvPr id="9" name="Freeform 9"/>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alpha val="33725"/>
              </a:srgbClr>
            </a:solidFill>
          </p:spPr>
          <p:txBody>
            <a:bodyPr/>
            <a:lstStyle/>
            <a:p>
              <a:endParaRPr lang="en-US"/>
            </a:p>
          </p:txBody>
        </p:sp>
      </p:grpSp>
      <p:grpSp>
        <p:nvGrpSpPr>
          <p:cNvPr id="10" name="Group 10"/>
          <p:cNvGrpSpPr>
            <a:grpSpLocks noChangeAspect="1"/>
          </p:cNvGrpSpPr>
          <p:nvPr/>
        </p:nvGrpSpPr>
        <p:grpSpPr>
          <a:xfrm>
            <a:off x="6371996" y="1897047"/>
            <a:ext cx="3876789" cy="2197722"/>
            <a:chOff x="0" y="0"/>
            <a:chExt cx="3876789" cy="2197722"/>
          </a:xfrm>
        </p:grpSpPr>
        <p:sp>
          <p:nvSpPr>
            <p:cNvPr id="11" name="Freeform 11"/>
            <p:cNvSpPr/>
            <p:nvPr/>
          </p:nvSpPr>
          <p:spPr>
            <a:xfrm>
              <a:off x="-3937" y="-3937"/>
              <a:ext cx="3884676" cy="2205609"/>
            </a:xfrm>
            <a:custGeom>
              <a:avLst/>
              <a:gdLst/>
              <a:ahLst/>
              <a:cxnLst/>
              <a:rect l="l" t="t" r="r" b="b"/>
              <a:pathLst>
                <a:path w="3884676" h="2205609">
                  <a:moveTo>
                    <a:pt x="104394" y="251714"/>
                  </a:moveTo>
                  <a:cubicBezTo>
                    <a:pt x="44958" y="255905"/>
                    <a:pt x="0" y="307467"/>
                    <a:pt x="4191" y="367030"/>
                  </a:cubicBezTo>
                  <a:lnTo>
                    <a:pt x="125476" y="2101215"/>
                  </a:lnTo>
                  <a:cubicBezTo>
                    <a:pt x="129667" y="2160651"/>
                    <a:pt x="181229" y="2205609"/>
                    <a:pt x="240792" y="2201418"/>
                  </a:cubicBezTo>
                  <a:lnTo>
                    <a:pt x="3780282" y="1953895"/>
                  </a:lnTo>
                  <a:cubicBezTo>
                    <a:pt x="3839718" y="1949704"/>
                    <a:pt x="3884676" y="1898142"/>
                    <a:pt x="3880485" y="1838579"/>
                  </a:cubicBezTo>
                  <a:lnTo>
                    <a:pt x="3759200" y="104394"/>
                  </a:lnTo>
                  <a:cubicBezTo>
                    <a:pt x="3755009" y="44958"/>
                    <a:pt x="3703447" y="0"/>
                    <a:pt x="3643884" y="4191"/>
                  </a:cubicBezTo>
                  <a:close/>
                </a:path>
              </a:pathLst>
            </a:custGeom>
            <a:solidFill>
              <a:srgbClr val="F68A34">
                <a:alpha val="33725"/>
              </a:srgbClr>
            </a:solidFill>
          </p:spPr>
          <p:txBody>
            <a:bodyPr/>
            <a:lstStyle/>
            <a:p>
              <a:endParaRPr lang="en-US"/>
            </a:p>
          </p:txBody>
        </p:sp>
      </p:grpSp>
      <p:grpSp>
        <p:nvGrpSpPr>
          <p:cNvPr id="12" name="Group 12"/>
          <p:cNvGrpSpPr>
            <a:grpSpLocks noChangeAspect="1"/>
          </p:cNvGrpSpPr>
          <p:nvPr/>
        </p:nvGrpSpPr>
        <p:grpSpPr>
          <a:xfrm rot="-478140">
            <a:off x="6368710" y="1894103"/>
            <a:ext cx="3883362" cy="2203599"/>
            <a:chOff x="0" y="0"/>
            <a:chExt cx="5177815" cy="2938132"/>
          </a:xfrm>
        </p:grpSpPr>
        <p:sp>
          <p:nvSpPr>
            <p:cNvPr id="13" name="Freeform 13"/>
            <p:cNvSpPr/>
            <p:nvPr/>
          </p:nvSpPr>
          <p:spPr>
            <a:xfrm>
              <a:off x="0" y="0"/>
              <a:ext cx="5177790" cy="2938018"/>
            </a:xfrm>
            <a:custGeom>
              <a:avLst/>
              <a:gdLst/>
              <a:ahLst/>
              <a:cxnLst/>
              <a:rect l="l" t="t" r="r" b="b"/>
              <a:pathLst>
                <a:path w="5177790" h="2938018">
                  <a:moveTo>
                    <a:pt x="5049012" y="334010"/>
                  </a:moveTo>
                  <a:lnTo>
                    <a:pt x="319278" y="5461"/>
                  </a:lnTo>
                  <a:cubicBezTo>
                    <a:pt x="240030" y="0"/>
                    <a:pt x="171196" y="59817"/>
                    <a:pt x="165735" y="139192"/>
                  </a:cubicBezTo>
                  <a:lnTo>
                    <a:pt x="5334" y="2451481"/>
                  </a:lnTo>
                  <a:cubicBezTo>
                    <a:pt x="0" y="2527427"/>
                    <a:pt x="54610" y="2593594"/>
                    <a:pt x="128905" y="2604008"/>
                  </a:cubicBezTo>
                  <a:cubicBezTo>
                    <a:pt x="132207" y="2604516"/>
                    <a:pt x="135636" y="2604770"/>
                    <a:pt x="139065" y="2605024"/>
                  </a:cubicBezTo>
                  <a:lnTo>
                    <a:pt x="4858639" y="2932557"/>
                  </a:lnTo>
                  <a:cubicBezTo>
                    <a:pt x="4938014" y="2938018"/>
                    <a:pt x="5006721" y="2878201"/>
                    <a:pt x="5012309" y="2798826"/>
                  </a:cubicBezTo>
                  <a:lnTo>
                    <a:pt x="5172583" y="486664"/>
                  </a:lnTo>
                  <a:cubicBezTo>
                    <a:pt x="5177790" y="410718"/>
                    <a:pt x="5123307" y="344424"/>
                    <a:pt x="5049012" y="334137"/>
                  </a:cubicBezTo>
                  <a:close/>
                </a:path>
              </a:pathLst>
            </a:custGeom>
            <a:blipFill>
              <a:blip r:embed="rId3">
                <a:alphaModFix amt="34000"/>
              </a:blip>
              <a:stretch>
                <a:fillRect l="-4167" t="-10878" r="-4133" b="-13039"/>
              </a:stretch>
            </a:blipFill>
          </p:spPr>
          <p:txBody>
            <a:bodyPr/>
            <a:lstStyle/>
            <a:p>
              <a:endParaRPr lang="en-US"/>
            </a:p>
          </p:txBody>
        </p:sp>
      </p:grpSp>
      <p:grpSp>
        <p:nvGrpSpPr>
          <p:cNvPr id="14" name="Group 14"/>
          <p:cNvGrpSpPr>
            <a:grpSpLocks noChangeAspect="1"/>
          </p:cNvGrpSpPr>
          <p:nvPr/>
        </p:nvGrpSpPr>
        <p:grpSpPr>
          <a:xfrm rot="-420000">
            <a:off x="5672252" y="1073258"/>
            <a:ext cx="1687506" cy="1563748"/>
            <a:chOff x="0" y="0"/>
            <a:chExt cx="2250008" cy="2084997"/>
          </a:xfrm>
        </p:grpSpPr>
        <p:sp>
          <p:nvSpPr>
            <p:cNvPr id="15" name="Freeform 15"/>
            <p:cNvSpPr/>
            <p:nvPr/>
          </p:nvSpPr>
          <p:spPr>
            <a:xfrm>
              <a:off x="0" y="0"/>
              <a:ext cx="2250059" cy="2084959"/>
            </a:xfrm>
            <a:custGeom>
              <a:avLst/>
              <a:gdLst/>
              <a:ahLst/>
              <a:cxnLst/>
              <a:rect l="l" t="t" r="r" b="b"/>
              <a:pathLst>
                <a:path w="2250059" h="2084959">
                  <a:moveTo>
                    <a:pt x="2250059" y="0"/>
                  </a:moveTo>
                  <a:lnTo>
                    <a:pt x="0" y="0"/>
                  </a:lnTo>
                  <a:lnTo>
                    <a:pt x="0" y="2084959"/>
                  </a:lnTo>
                  <a:lnTo>
                    <a:pt x="51435" y="2084959"/>
                  </a:lnTo>
                  <a:lnTo>
                    <a:pt x="2249932" y="2084959"/>
                  </a:lnTo>
                  <a:lnTo>
                    <a:pt x="2250059" y="0"/>
                  </a:lnTo>
                  <a:close/>
                </a:path>
              </a:pathLst>
            </a:custGeom>
            <a:blipFill>
              <a:blip r:embed="rId4"/>
              <a:stretch>
                <a:fillRect l="-12064" r="-12061" b="-1"/>
              </a:stretch>
            </a:blipFill>
          </p:spPr>
          <p:txBody>
            <a:bodyPr/>
            <a:lstStyle/>
            <a:p>
              <a:endParaRPr lang="en-US"/>
            </a:p>
          </p:txBody>
        </p:sp>
      </p:grpSp>
      <p:grpSp>
        <p:nvGrpSpPr>
          <p:cNvPr id="16" name="Group 16"/>
          <p:cNvGrpSpPr>
            <a:grpSpLocks noChangeAspect="1"/>
          </p:cNvGrpSpPr>
          <p:nvPr/>
        </p:nvGrpSpPr>
        <p:grpSpPr>
          <a:xfrm>
            <a:off x="2374440" y="3046914"/>
            <a:ext cx="1875425" cy="7620"/>
            <a:chOff x="0" y="0"/>
            <a:chExt cx="1875422" cy="7620"/>
          </a:xfrm>
        </p:grpSpPr>
        <p:sp>
          <p:nvSpPr>
            <p:cNvPr id="17" name="Freeform 17"/>
            <p:cNvSpPr/>
            <p:nvPr/>
          </p:nvSpPr>
          <p:spPr>
            <a:xfrm>
              <a:off x="0" y="0"/>
              <a:ext cx="1875409" cy="7620"/>
            </a:xfrm>
            <a:custGeom>
              <a:avLst/>
              <a:gdLst/>
              <a:ahLst/>
              <a:cxnLst/>
              <a:rect l="l" t="t" r="r" b="b"/>
              <a:pathLst>
                <a:path w="1875409" h="7620">
                  <a:moveTo>
                    <a:pt x="0" y="0"/>
                  </a:moveTo>
                  <a:lnTo>
                    <a:pt x="1875409" y="0"/>
                  </a:lnTo>
                  <a:lnTo>
                    <a:pt x="1875409" y="7620"/>
                  </a:lnTo>
                  <a:lnTo>
                    <a:pt x="0" y="7620"/>
                  </a:lnTo>
                  <a:close/>
                </a:path>
              </a:pathLst>
            </a:custGeom>
            <a:solidFill>
              <a:srgbClr val="231F20"/>
            </a:solidFill>
          </p:spPr>
          <p:txBody>
            <a:bodyPr/>
            <a:lstStyle/>
            <a:p>
              <a:endParaRPr lang="en-US"/>
            </a:p>
          </p:txBody>
        </p:sp>
      </p:grpSp>
      <p:sp>
        <p:nvSpPr>
          <p:cNvPr id="18" name="Freeform 18"/>
          <p:cNvSpPr/>
          <p:nvPr/>
        </p:nvSpPr>
        <p:spPr>
          <a:xfrm flipH="1">
            <a:off x="5714343" y="0"/>
            <a:ext cx="4977660" cy="3524136"/>
          </a:xfrm>
          <a:custGeom>
            <a:avLst/>
            <a:gdLst/>
            <a:ahLst/>
            <a:cxnLst/>
            <a:rect l="l" t="t" r="r" b="b"/>
            <a:pathLst>
              <a:path w="4977660" h="3524136">
                <a:moveTo>
                  <a:pt x="4977660" y="0"/>
                </a:moveTo>
                <a:lnTo>
                  <a:pt x="0" y="0"/>
                </a:lnTo>
                <a:lnTo>
                  <a:pt x="0" y="3524136"/>
                </a:lnTo>
                <a:lnTo>
                  <a:pt x="4977660" y="3524136"/>
                </a:lnTo>
                <a:lnTo>
                  <a:pt x="4977660" y="0"/>
                </a:lnTo>
                <a:close/>
              </a:path>
            </a:pathLst>
          </a:custGeom>
          <a:blipFill>
            <a:blip r:embed="rId5"/>
            <a:stretch>
              <a:fillRect l="-265" t="-387" r="-321" b="-412"/>
            </a:stretch>
          </a:blipFill>
        </p:spPr>
        <p:txBody>
          <a:bodyPr/>
          <a:lstStyle/>
          <a:p>
            <a:endParaRPr lang="en-US"/>
          </a:p>
        </p:txBody>
      </p:sp>
      <p:sp>
        <p:nvSpPr>
          <p:cNvPr id="19" name="TextBox 19"/>
          <p:cNvSpPr txBox="1"/>
          <p:nvPr/>
        </p:nvSpPr>
        <p:spPr>
          <a:xfrm>
            <a:off x="669570" y="1539631"/>
            <a:ext cx="172860" cy="1066495"/>
          </a:xfrm>
          <a:prstGeom prst="rect">
            <a:avLst/>
          </a:prstGeom>
        </p:spPr>
        <p:txBody>
          <a:bodyPr lIns="0" tIns="0" rIns="0" bIns="0" rtlCol="0" anchor="t">
            <a:spAutoFit/>
          </a:bodyPr>
          <a:lstStyle/>
          <a:p>
            <a:pPr algn="l">
              <a:lnSpc>
                <a:spcPts val="2879"/>
              </a:lnSpc>
            </a:pPr>
            <a:r>
              <a:rPr lang="en-US" sz="1200" b="1">
                <a:solidFill>
                  <a:srgbClr val="F68A34"/>
                </a:solidFill>
                <a:latin typeface="Arimo Bold"/>
                <a:ea typeface="Arimo Bold"/>
                <a:cs typeface="Arimo Bold"/>
                <a:sym typeface="Arimo Bold"/>
              </a:rPr>
              <a:t>1.</a:t>
            </a:r>
            <a:r>
              <a:rPr lang="en-US" sz="1200" b="1">
                <a:solidFill>
                  <a:srgbClr val="231F20"/>
                </a:solidFill>
                <a:latin typeface="Arimo Bold"/>
                <a:ea typeface="Arimo Bold"/>
                <a:cs typeface="Arimo Bold"/>
                <a:sym typeface="Arimo Bold"/>
              </a:rPr>
              <a:t> </a:t>
            </a:r>
            <a:r>
              <a:rPr lang="en-US" sz="1200" b="1">
                <a:solidFill>
                  <a:srgbClr val="F68A34"/>
                </a:solidFill>
                <a:latin typeface="Arimo Bold"/>
                <a:ea typeface="Arimo Bold"/>
                <a:cs typeface="Arimo Bold"/>
                <a:sym typeface="Arimo Bold"/>
              </a:rPr>
              <a:t>2.</a:t>
            </a:r>
            <a:r>
              <a:rPr lang="en-US" sz="1200" b="1">
                <a:solidFill>
                  <a:srgbClr val="231F20"/>
                </a:solidFill>
                <a:latin typeface="Arimo Bold"/>
                <a:ea typeface="Arimo Bold"/>
                <a:cs typeface="Arimo Bold"/>
                <a:sym typeface="Arimo Bold"/>
              </a:rPr>
              <a:t> </a:t>
            </a:r>
            <a:r>
              <a:rPr lang="en-US" sz="1200" b="1">
                <a:solidFill>
                  <a:srgbClr val="F68A34"/>
                </a:solidFill>
                <a:latin typeface="Arimo Bold"/>
                <a:ea typeface="Arimo Bold"/>
                <a:cs typeface="Arimo Bold"/>
                <a:sym typeface="Arimo Bold"/>
              </a:rPr>
              <a:t>3.</a:t>
            </a:r>
            <a:r>
              <a:rPr lang="en-US" sz="1200" b="1">
                <a:solidFill>
                  <a:srgbClr val="231F20"/>
                </a:solidFill>
                <a:latin typeface="Arimo Bold"/>
                <a:ea typeface="Arimo Bold"/>
                <a:cs typeface="Arimo Bold"/>
                <a:sym typeface="Arimo Bold"/>
              </a:rPr>
              <a:t> </a:t>
            </a:r>
          </a:p>
        </p:txBody>
      </p:sp>
      <p:sp>
        <p:nvSpPr>
          <p:cNvPr id="20" name="TextBox 20"/>
          <p:cNvSpPr txBox="1"/>
          <p:nvPr/>
        </p:nvSpPr>
        <p:spPr>
          <a:xfrm>
            <a:off x="1026155" y="1413043"/>
            <a:ext cx="4688187" cy="1333146"/>
          </a:xfrm>
          <a:prstGeom prst="rect">
            <a:avLst/>
          </a:prstGeom>
        </p:spPr>
        <p:txBody>
          <a:bodyPr lIns="0" tIns="0" rIns="0" bIns="0" rtlCol="0" anchor="t">
            <a:spAutoFit/>
          </a:bodyPr>
          <a:lstStyle/>
          <a:p>
            <a:pPr algn="l">
              <a:lnSpc>
                <a:spcPts val="3605"/>
              </a:lnSpc>
            </a:pPr>
            <a:r>
              <a:rPr lang="en-US" sz="1502" b="1">
                <a:solidFill>
                  <a:srgbClr val="231F20"/>
                </a:solidFill>
                <a:latin typeface="Arimo Bold"/>
                <a:ea typeface="Arimo Bold"/>
                <a:cs typeface="Arimo Bold"/>
                <a:sym typeface="Arimo Bold"/>
              </a:rPr>
              <a:t>How many stars would you give this performance? Why did you give it this? </a:t>
            </a:r>
          </a:p>
          <a:p>
            <a:pPr algn="l">
              <a:lnSpc>
                <a:spcPts val="3605"/>
              </a:lnSpc>
            </a:pPr>
            <a:r>
              <a:rPr lang="en-US" sz="1502" b="1">
                <a:solidFill>
                  <a:srgbClr val="231F20"/>
                </a:solidFill>
                <a:latin typeface="Arimo Bold"/>
                <a:ea typeface="Arimo Bold"/>
                <a:cs typeface="Arimo Bold"/>
                <a:sym typeface="Arimo Bold"/>
              </a:rPr>
              <a:t>What did you enjoy the most? </a:t>
            </a:r>
          </a:p>
        </p:txBody>
      </p:sp>
      <p:sp>
        <p:nvSpPr>
          <p:cNvPr id="21" name="TextBox 21"/>
          <p:cNvSpPr txBox="1"/>
          <p:nvPr/>
        </p:nvSpPr>
        <p:spPr>
          <a:xfrm>
            <a:off x="693001" y="271596"/>
            <a:ext cx="6878404" cy="540384"/>
          </a:xfrm>
          <a:prstGeom prst="rect">
            <a:avLst/>
          </a:prstGeom>
        </p:spPr>
        <p:txBody>
          <a:bodyPr lIns="0" tIns="0" rIns="0" bIns="0" rtlCol="0" anchor="t">
            <a:spAutoFit/>
          </a:bodyPr>
          <a:lstStyle/>
          <a:p>
            <a:pPr algn="l">
              <a:lnSpc>
                <a:spcPts val="4340"/>
              </a:lnSpc>
            </a:pPr>
            <a:r>
              <a:rPr lang="en-US" sz="3100">
                <a:solidFill>
                  <a:srgbClr val="F68A34"/>
                </a:solidFill>
                <a:latin typeface="Arimo"/>
                <a:ea typeface="Arimo"/>
                <a:cs typeface="Arimo"/>
                <a:sym typeface="Arimo"/>
              </a:rPr>
              <a:t>LET'S EVALUATE: WRITE A REVIEW!</a:t>
            </a:r>
          </a:p>
        </p:txBody>
      </p:sp>
      <p:sp>
        <p:nvSpPr>
          <p:cNvPr id="22" name="TextBox 22"/>
          <p:cNvSpPr txBox="1"/>
          <p:nvPr/>
        </p:nvSpPr>
        <p:spPr>
          <a:xfrm>
            <a:off x="10002998" y="7150509"/>
            <a:ext cx="474635" cy="286425"/>
          </a:xfrm>
          <a:prstGeom prst="rect">
            <a:avLst/>
          </a:prstGeom>
        </p:spPr>
        <p:txBody>
          <a:bodyPr wrap="square" lIns="0" tIns="0" rIns="0" bIns="0" rtlCol="0" anchor="t">
            <a:spAutoFit/>
          </a:bodyPr>
          <a:lstStyle/>
          <a:p>
            <a:pPr algn="l">
              <a:lnSpc>
                <a:spcPts val="2351"/>
              </a:lnSpc>
            </a:pPr>
            <a:r>
              <a:rPr lang="en-US" sz="1679" b="1" spc="-57" dirty="0">
                <a:solidFill>
                  <a:srgbClr val="F68A34"/>
                </a:solidFill>
                <a:latin typeface="Open Sans Condensed Medium"/>
                <a:ea typeface="Open Sans Condensed Medium"/>
                <a:cs typeface="Open Sans Condensed Medium"/>
                <a:sym typeface="Open Sans Condensed Medium"/>
              </a:rPr>
              <a:t>12</a:t>
            </a:r>
          </a:p>
        </p:txBody>
      </p:sp>
      <p:sp>
        <p:nvSpPr>
          <p:cNvPr id="23" name="TextBox 23"/>
          <p:cNvSpPr txBox="1"/>
          <p:nvPr/>
        </p:nvSpPr>
        <p:spPr>
          <a:xfrm rot="-240000">
            <a:off x="6571670" y="2206537"/>
            <a:ext cx="3418685" cy="1682774"/>
          </a:xfrm>
          <a:prstGeom prst="rect">
            <a:avLst/>
          </a:prstGeom>
        </p:spPr>
        <p:txBody>
          <a:bodyPr lIns="0" tIns="0" rIns="0" bIns="0" rtlCol="0" anchor="t">
            <a:spAutoFit/>
          </a:bodyPr>
          <a:lstStyle/>
          <a:p>
            <a:pPr algn="just">
              <a:lnSpc>
                <a:spcPts val="2121"/>
              </a:lnSpc>
            </a:pPr>
            <a:r>
              <a:rPr lang="en-US" sz="1157" b="1">
                <a:solidFill>
                  <a:srgbClr val="FFFFFF"/>
                </a:solidFill>
                <a:latin typeface="Arimo Bold"/>
                <a:ea typeface="Arimo Bold"/>
                <a:cs typeface="Arimo Bold"/>
                <a:sym typeface="Arimo Bold"/>
              </a:rPr>
              <a:t>WOMEN CAN BE PIRATES TOO. </a:t>
            </a:r>
          </a:p>
          <a:p>
            <a:pPr algn="just">
              <a:lnSpc>
                <a:spcPts val="2121"/>
              </a:lnSpc>
            </a:pPr>
            <a:r>
              <a:rPr lang="en-US" sz="1157">
                <a:solidFill>
                  <a:srgbClr val="231F20"/>
                </a:solidFill>
                <a:latin typeface="Arimo"/>
                <a:ea typeface="Arimo"/>
                <a:cs typeface="Arimo"/>
                <a:sym typeface="Arimo"/>
              </a:rPr>
              <a:t>Although the vast majority of pirates were men, </a:t>
            </a:r>
          </a:p>
          <a:p>
            <a:pPr algn="just">
              <a:lnSpc>
                <a:spcPts val="963"/>
              </a:lnSpc>
            </a:pPr>
            <a:r>
              <a:rPr lang="en-US" sz="1157">
                <a:solidFill>
                  <a:srgbClr val="231F20"/>
                </a:solidFill>
                <a:latin typeface="Arimo"/>
                <a:ea typeface="Arimo"/>
                <a:cs typeface="Arimo"/>
                <a:sym typeface="Arimo"/>
              </a:rPr>
              <a:t>there were women pirates as well. Pirates such </a:t>
            </a:r>
          </a:p>
          <a:p>
            <a:pPr algn="just">
              <a:lnSpc>
                <a:spcPts val="2121"/>
              </a:lnSpc>
            </a:pPr>
            <a:r>
              <a:rPr lang="en-US" sz="1157">
                <a:solidFill>
                  <a:srgbClr val="231F20"/>
                </a:solidFill>
                <a:latin typeface="Arimo"/>
                <a:ea typeface="Arimo"/>
                <a:cs typeface="Arimo"/>
                <a:sym typeface="Arimo"/>
              </a:rPr>
              <a:t>as Mary Read and Anne Bonney became famous </a:t>
            </a:r>
          </a:p>
          <a:p>
            <a:pPr algn="just">
              <a:lnSpc>
                <a:spcPts val="963"/>
              </a:lnSpc>
            </a:pPr>
            <a:r>
              <a:rPr lang="en-US" sz="1157">
                <a:solidFill>
                  <a:srgbClr val="231F20"/>
                </a:solidFill>
                <a:latin typeface="Arimo"/>
                <a:ea typeface="Arimo"/>
                <a:cs typeface="Arimo"/>
                <a:sym typeface="Arimo"/>
              </a:rPr>
              <a:t>for their exploits. Some women would also pose </a:t>
            </a:r>
          </a:p>
          <a:p>
            <a:pPr algn="just">
              <a:lnSpc>
                <a:spcPts val="2121"/>
              </a:lnSpc>
            </a:pPr>
            <a:r>
              <a:rPr lang="en-US" sz="1157">
                <a:solidFill>
                  <a:srgbClr val="231F20"/>
                </a:solidFill>
                <a:latin typeface="Arimo"/>
                <a:ea typeface="Arimo"/>
                <a:cs typeface="Arimo"/>
                <a:sym typeface="Arimo"/>
              </a:rPr>
              <a:t>as men to board pirate ships, meaning there </a:t>
            </a:r>
          </a:p>
          <a:p>
            <a:pPr algn="just">
              <a:lnSpc>
                <a:spcPts val="963"/>
              </a:lnSpc>
            </a:pPr>
            <a:r>
              <a:rPr lang="en-US" sz="1157">
                <a:solidFill>
                  <a:srgbClr val="231F20"/>
                </a:solidFill>
                <a:latin typeface="Arimo"/>
                <a:ea typeface="Arimo"/>
                <a:cs typeface="Arimo"/>
                <a:sym typeface="Arimo"/>
              </a:rPr>
              <a:t>might have been many more women on these </a:t>
            </a:r>
          </a:p>
          <a:p>
            <a:pPr algn="just">
              <a:lnSpc>
                <a:spcPts val="2121"/>
              </a:lnSpc>
            </a:pPr>
            <a:r>
              <a:rPr lang="en-US" sz="1157">
                <a:solidFill>
                  <a:srgbClr val="231F20"/>
                </a:solidFill>
                <a:latin typeface="Arimo"/>
                <a:ea typeface="Arimo"/>
                <a:cs typeface="Arimo"/>
                <a:sym typeface="Arimo"/>
              </a:rPr>
              <a:t>ships than records suggest.</a:t>
            </a:r>
          </a:p>
        </p:txBody>
      </p:sp>
      <p:grpSp>
        <p:nvGrpSpPr>
          <p:cNvPr id="24" name="Group 24"/>
          <p:cNvGrpSpPr>
            <a:grpSpLocks noChangeAspect="1"/>
          </p:cNvGrpSpPr>
          <p:nvPr/>
        </p:nvGrpSpPr>
        <p:grpSpPr>
          <a:xfrm rot="5916900">
            <a:off x="3076293" y="1169758"/>
            <a:ext cx="4081462" cy="9265103"/>
            <a:chOff x="0" y="0"/>
            <a:chExt cx="3994188" cy="9066987"/>
          </a:xfrm>
        </p:grpSpPr>
        <p:sp>
          <p:nvSpPr>
            <p:cNvPr id="25" name="Freeform 25"/>
            <p:cNvSpPr/>
            <p:nvPr/>
          </p:nvSpPr>
          <p:spPr>
            <a:xfrm>
              <a:off x="0" y="0"/>
              <a:ext cx="3994150" cy="9067038"/>
            </a:xfrm>
            <a:custGeom>
              <a:avLst/>
              <a:gdLst/>
              <a:ahLst/>
              <a:cxnLst/>
              <a:rect l="l" t="t" r="r" b="b"/>
              <a:pathLst>
                <a:path w="3994150" h="9067038">
                  <a:moveTo>
                    <a:pt x="1177417" y="8938387"/>
                  </a:moveTo>
                  <a:cubicBezTo>
                    <a:pt x="1189228" y="9016238"/>
                    <a:pt x="1260983" y="9067038"/>
                    <a:pt x="1338453" y="9052179"/>
                  </a:cubicBezTo>
                  <a:lnTo>
                    <a:pt x="3861562" y="8567166"/>
                  </a:lnTo>
                  <a:cubicBezTo>
                    <a:pt x="3939667" y="8552180"/>
                    <a:pt x="3994150" y="8476107"/>
                    <a:pt x="3983228" y="8397367"/>
                  </a:cubicBezTo>
                  <a:lnTo>
                    <a:pt x="2841498" y="132207"/>
                  </a:lnTo>
                  <a:lnTo>
                    <a:pt x="2841371" y="130937"/>
                  </a:lnTo>
                  <a:cubicBezTo>
                    <a:pt x="2829560" y="53213"/>
                    <a:pt x="2757551" y="0"/>
                    <a:pt x="2679446" y="11811"/>
                  </a:cubicBezTo>
                  <a:lnTo>
                    <a:pt x="133477" y="397510"/>
                  </a:lnTo>
                  <a:cubicBezTo>
                    <a:pt x="54864" y="409448"/>
                    <a:pt x="0" y="482981"/>
                    <a:pt x="10922" y="561721"/>
                  </a:cubicBezTo>
                  <a:lnTo>
                    <a:pt x="1177290" y="8937244"/>
                  </a:lnTo>
                  <a:close/>
                </a:path>
              </a:pathLst>
            </a:custGeom>
            <a:solidFill>
              <a:srgbClr val="F68A34">
                <a:alpha val="84706"/>
              </a:srgbClr>
            </a:solidFill>
            <a:ln w="12700">
              <a:solidFill>
                <a:srgbClr val="000000"/>
              </a:solidFill>
            </a:ln>
          </p:spPr>
          <p:txBody>
            <a:bodyPr/>
            <a:lstStyle/>
            <a:p>
              <a:endParaRPr lang="en-US"/>
            </a:p>
          </p:txBody>
        </p:sp>
      </p:grpSp>
      <p:sp>
        <p:nvSpPr>
          <p:cNvPr id="26" name="TextBox 26"/>
          <p:cNvSpPr txBox="1"/>
          <p:nvPr/>
        </p:nvSpPr>
        <p:spPr>
          <a:xfrm>
            <a:off x="2632179" y="9096460"/>
            <a:ext cx="5763854" cy="787860"/>
          </a:xfrm>
          <a:prstGeom prst="rect">
            <a:avLst/>
          </a:prstGeom>
        </p:spPr>
        <p:txBody>
          <a:bodyPr lIns="0" tIns="0" rIns="0" bIns="0" rtlCol="0" anchor="t">
            <a:spAutoFit/>
          </a:bodyPr>
          <a:lstStyle/>
          <a:p>
            <a:pPr algn="l">
              <a:lnSpc>
                <a:spcPts val="1959"/>
              </a:lnSpc>
            </a:pPr>
            <a:r>
              <a:rPr lang="en-US" sz="1399" b="1" spc="40">
                <a:solidFill>
                  <a:srgbClr val="F68A34"/>
                </a:solidFill>
                <a:latin typeface="Arimo Bold"/>
                <a:ea typeface="Arimo Bold"/>
                <a:cs typeface="Arimo Bold"/>
                <a:sym typeface="Arimo Bold"/>
              </a:rPr>
              <a:t>FURTHER ACTIVITY</a:t>
            </a:r>
          </a:p>
          <a:p>
            <a:pPr algn="l">
              <a:lnSpc>
                <a:spcPts val="2240"/>
              </a:lnSpc>
            </a:pP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Can you physically act this out? </a:t>
            </a: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You’ll find 3 extracts of the script that was sent out to you alongside this pdf. </a:t>
            </a:r>
          </a:p>
        </p:txBody>
      </p:sp>
      <p:sp>
        <p:nvSpPr>
          <p:cNvPr id="27" name="TextBox 27"/>
          <p:cNvSpPr txBox="1"/>
          <p:nvPr/>
        </p:nvSpPr>
        <p:spPr>
          <a:xfrm>
            <a:off x="231051" y="4310064"/>
            <a:ext cx="9322704" cy="2840444"/>
          </a:xfrm>
          <a:prstGeom prst="rect">
            <a:avLst/>
          </a:prstGeom>
        </p:spPr>
        <p:txBody>
          <a:bodyPr lIns="0" tIns="0" rIns="0" bIns="0" rtlCol="0" anchor="t">
            <a:spAutoFit/>
          </a:bodyPr>
          <a:lstStyle/>
          <a:p>
            <a:pPr algn="ctr">
              <a:lnSpc>
                <a:spcPts val="3740"/>
              </a:lnSpc>
            </a:pPr>
            <a:r>
              <a:rPr lang="en-US" sz="2671" b="1" spc="77" dirty="0">
                <a:solidFill>
                  <a:srgbClr val="FFFFFF"/>
                </a:solidFill>
                <a:latin typeface="Arimo Bold"/>
                <a:ea typeface="Arimo Bold"/>
                <a:cs typeface="Arimo Bold"/>
                <a:sym typeface="Arimo Bold"/>
              </a:rPr>
              <a:t>Sentence Starters!</a:t>
            </a:r>
          </a:p>
          <a:p>
            <a:pPr algn="ctr">
              <a:lnSpc>
                <a:spcPts val="2340"/>
              </a:lnSpc>
            </a:pPr>
            <a:endParaRPr lang="en-US" sz="2671" b="1" spc="77" dirty="0">
              <a:solidFill>
                <a:srgbClr val="FFFFFF"/>
              </a:solidFill>
              <a:latin typeface="Arimo Bold"/>
              <a:ea typeface="Arimo Bold"/>
              <a:cs typeface="Arimo Bold"/>
              <a:sym typeface="Arimo Bold"/>
            </a:endParaRPr>
          </a:p>
          <a:p>
            <a:pPr algn="ctr">
              <a:lnSpc>
                <a:spcPts val="2340"/>
              </a:lnSpc>
            </a:pPr>
            <a:r>
              <a:rPr lang="en-US" sz="1671" b="1" dirty="0">
                <a:solidFill>
                  <a:srgbClr val="FFFFFF"/>
                </a:solidFill>
                <a:latin typeface="Arimo Bold"/>
                <a:ea typeface="Arimo Bold"/>
                <a:cs typeface="Arimo Bold"/>
                <a:sym typeface="Arimo Bold"/>
              </a:rPr>
              <a:t>From the moment it started, I was captivated by....</a:t>
            </a:r>
          </a:p>
          <a:p>
            <a:pPr algn="ctr">
              <a:lnSpc>
                <a:spcPts val="2340"/>
              </a:lnSpc>
            </a:pPr>
            <a:r>
              <a:rPr lang="en-US" sz="1671" b="1" dirty="0">
                <a:solidFill>
                  <a:srgbClr val="FFFFFF"/>
                </a:solidFill>
                <a:latin typeface="Arimo Bold"/>
                <a:ea typeface="Arimo Bold"/>
                <a:cs typeface="Arimo Bold"/>
                <a:sym typeface="Arimo Bold"/>
              </a:rPr>
              <a:t>The best part of this experience was..</a:t>
            </a:r>
          </a:p>
          <a:p>
            <a:pPr algn="ctr">
              <a:lnSpc>
                <a:spcPts val="2340"/>
              </a:lnSpc>
            </a:pPr>
            <a:r>
              <a:rPr lang="en-US" sz="1671" b="1" dirty="0">
                <a:solidFill>
                  <a:srgbClr val="FFFFFF"/>
                </a:solidFill>
                <a:latin typeface="Arimo Bold"/>
                <a:ea typeface="Arimo Bold"/>
                <a:cs typeface="Arimo Bold"/>
                <a:sym typeface="Arimo Bold"/>
              </a:rPr>
              <a:t>A major highlight for me was..</a:t>
            </a:r>
          </a:p>
          <a:p>
            <a:pPr algn="ctr">
              <a:lnSpc>
                <a:spcPts val="2340"/>
              </a:lnSpc>
            </a:pPr>
            <a:r>
              <a:rPr lang="en-US" sz="1671" b="1" dirty="0">
                <a:solidFill>
                  <a:srgbClr val="FFFFFF"/>
                </a:solidFill>
                <a:latin typeface="Arimo Bold"/>
                <a:ea typeface="Arimo Bold"/>
                <a:cs typeface="Arimo Bold"/>
                <a:sym typeface="Arimo Bold"/>
              </a:rPr>
              <a:t>One area where this could improve is..</a:t>
            </a:r>
          </a:p>
          <a:p>
            <a:pPr algn="ctr">
              <a:lnSpc>
                <a:spcPts val="2340"/>
              </a:lnSpc>
            </a:pPr>
            <a:r>
              <a:rPr lang="en-US" sz="1671" b="1" dirty="0">
                <a:solidFill>
                  <a:srgbClr val="FFFFFF"/>
                </a:solidFill>
                <a:latin typeface="Arimo Bold"/>
                <a:ea typeface="Arimo Bold"/>
                <a:cs typeface="Arimo Bold"/>
                <a:sym typeface="Arimo Bold"/>
              </a:rPr>
              <a:t>While there were some strengths, a key drawback was..</a:t>
            </a:r>
          </a:p>
          <a:p>
            <a:pPr algn="ctr">
              <a:lnSpc>
                <a:spcPts val="2340"/>
              </a:lnSpc>
            </a:pPr>
            <a:r>
              <a:rPr lang="en-US" sz="1671" b="1" dirty="0">
                <a:solidFill>
                  <a:srgbClr val="FFFFFF"/>
                </a:solidFill>
                <a:latin typeface="Arimo Bold"/>
                <a:ea typeface="Arimo Bold"/>
                <a:cs typeface="Arimo Bold"/>
                <a:sym typeface="Arimo Bold"/>
              </a:rPr>
              <a:t>Compared to similar shows, this one..</a:t>
            </a:r>
          </a:p>
          <a:p>
            <a:pPr algn="ctr">
              <a:lnSpc>
                <a:spcPts val="2340"/>
              </a:lnSpc>
              <a:spcBef>
                <a:spcPct val="0"/>
              </a:spcBef>
            </a:pPr>
            <a:r>
              <a:rPr lang="en-US" sz="1671" b="1" dirty="0">
                <a:solidFill>
                  <a:srgbClr val="FFFFFF"/>
                </a:solidFill>
                <a:latin typeface="Arimo Bold"/>
                <a:ea typeface="Arimo Bold"/>
                <a:cs typeface="Arimo Bold"/>
                <a:sym typeface="Arimo Bold"/>
              </a:rPr>
              <a:t>I would highly recommend this to anyone who...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1492920">
            <a:off x="-547049" y="6370958"/>
            <a:ext cx="4167616" cy="1809245"/>
            <a:chOff x="0" y="0"/>
            <a:chExt cx="5556822" cy="2412327"/>
          </a:xfrm>
        </p:grpSpPr>
        <p:sp>
          <p:nvSpPr>
            <p:cNvPr id="3" name="Freeform 3"/>
            <p:cNvSpPr/>
            <p:nvPr/>
          </p:nvSpPr>
          <p:spPr>
            <a:xfrm>
              <a:off x="0" y="0"/>
              <a:ext cx="5556885" cy="2412365"/>
            </a:xfrm>
            <a:custGeom>
              <a:avLst/>
              <a:gdLst/>
              <a:ahLst/>
              <a:cxnLst/>
              <a:rect l="l" t="t" r="r" b="b"/>
              <a:pathLst>
                <a:path w="5556885" h="2412365">
                  <a:moveTo>
                    <a:pt x="0" y="85598"/>
                  </a:moveTo>
                  <a:lnTo>
                    <a:pt x="1079119" y="2412365"/>
                  </a:lnTo>
                  <a:lnTo>
                    <a:pt x="5556123" y="335915"/>
                  </a:lnTo>
                  <a:lnTo>
                    <a:pt x="5556885" y="0"/>
                  </a:lnTo>
                  <a:lnTo>
                    <a:pt x="0" y="85598"/>
                  </a:lnTo>
                  <a:close/>
                </a:path>
              </a:pathLst>
            </a:custGeom>
            <a:blipFill>
              <a:blip r:embed="rId2"/>
              <a:stretch>
                <a:fillRect l="-5586" t="-1987" b="-1339"/>
              </a:stretch>
            </a:blipFill>
          </p:spPr>
          <p:txBody>
            <a:bodyPr/>
            <a:lstStyle/>
            <a:p>
              <a:endParaRPr lang="en-US"/>
            </a:p>
          </p:txBody>
        </p:sp>
      </p:grpSp>
      <p:grpSp>
        <p:nvGrpSpPr>
          <p:cNvPr id="4" name="Group 4"/>
          <p:cNvGrpSpPr>
            <a:grpSpLocks noChangeAspect="1"/>
          </p:cNvGrpSpPr>
          <p:nvPr/>
        </p:nvGrpSpPr>
        <p:grpSpPr>
          <a:xfrm>
            <a:off x="125501" y="4804296"/>
            <a:ext cx="9719481" cy="2639216"/>
            <a:chOff x="0" y="0"/>
            <a:chExt cx="9719475" cy="2639212"/>
          </a:xfrm>
        </p:grpSpPr>
        <p:sp>
          <p:nvSpPr>
            <p:cNvPr id="5" name="Freeform 5"/>
            <p:cNvSpPr/>
            <p:nvPr/>
          </p:nvSpPr>
          <p:spPr>
            <a:xfrm>
              <a:off x="63500" y="2116709"/>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alpha val="60784"/>
              </a:srgbClr>
            </a:solidFill>
          </p:spPr>
          <p:txBody>
            <a:bodyPr/>
            <a:lstStyle/>
            <a:p>
              <a:endParaRPr lang="en-US"/>
            </a:p>
          </p:txBody>
        </p:sp>
        <p:sp>
          <p:nvSpPr>
            <p:cNvPr id="6" name="Freeform 6"/>
            <p:cNvSpPr/>
            <p:nvPr/>
          </p:nvSpPr>
          <p:spPr>
            <a:xfrm>
              <a:off x="198501" y="2296287"/>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alpha val="60784"/>
              </a:srgbClr>
            </a:solidFill>
          </p:spPr>
          <p:txBody>
            <a:bodyPr/>
            <a:lstStyle/>
            <a:p>
              <a:endParaRPr lang="en-US"/>
            </a:p>
          </p:txBody>
        </p:sp>
        <p:sp>
          <p:nvSpPr>
            <p:cNvPr id="7" name="Freeform 7"/>
            <p:cNvSpPr/>
            <p:nvPr/>
          </p:nvSpPr>
          <p:spPr>
            <a:xfrm>
              <a:off x="159385" y="2180209"/>
              <a:ext cx="267208" cy="133604"/>
            </a:xfrm>
            <a:custGeom>
              <a:avLst/>
              <a:gdLst/>
              <a:ahLst/>
              <a:cxnLst/>
              <a:rect l="l" t="t" r="r" b="b"/>
              <a:pathLst>
                <a:path w="267208" h="133604">
                  <a:moveTo>
                    <a:pt x="267208" y="133604"/>
                  </a:moveTo>
                  <a:lnTo>
                    <a:pt x="133604" y="0"/>
                  </a:lnTo>
                  <a:lnTo>
                    <a:pt x="0" y="133604"/>
                  </a:lnTo>
                </a:path>
              </a:pathLst>
            </a:custGeom>
            <a:solidFill>
              <a:srgbClr val="FFFFFF">
                <a:alpha val="60784"/>
              </a:srgbClr>
            </a:solidFill>
          </p:spPr>
          <p:txBody>
            <a:bodyPr/>
            <a:lstStyle/>
            <a:p>
              <a:endParaRPr lang="en-US"/>
            </a:p>
          </p:txBody>
        </p:sp>
        <p:sp>
          <p:nvSpPr>
            <p:cNvPr id="8" name="Freeform 8"/>
            <p:cNvSpPr/>
            <p:nvPr/>
          </p:nvSpPr>
          <p:spPr>
            <a:xfrm>
              <a:off x="525526" y="62484"/>
              <a:ext cx="9135871" cy="2185797"/>
            </a:xfrm>
            <a:custGeom>
              <a:avLst/>
              <a:gdLst/>
              <a:ahLst/>
              <a:cxnLst/>
              <a:rect l="l" t="t" r="r" b="b"/>
              <a:pathLst>
                <a:path w="9135871" h="2185797">
                  <a:moveTo>
                    <a:pt x="104902" y="1016"/>
                  </a:moveTo>
                  <a:cubicBezTo>
                    <a:pt x="45212" y="0"/>
                    <a:pt x="0" y="47498"/>
                    <a:pt x="3810" y="106934"/>
                  </a:cubicBezTo>
                  <a:lnTo>
                    <a:pt x="115951" y="1848739"/>
                  </a:lnTo>
                  <a:cubicBezTo>
                    <a:pt x="119761" y="1908302"/>
                    <a:pt x="171196" y="1957832"/>
                    <a:pt x="230886" y="1959356"/>
                  </a:cubicBezTo>
                  <a:lnTo>
                    <a:pt x="8822944" y="2184273"/>
                  </a:lnTo>
                  <a:cubicBezTo>
                    <a:pt x="8882634" y="2185797"/>
                    <a:pt x="8935847" y="2139061"/>
                    <a:pt x="8941943" y="2079625"/>
                  </a:cubicBezTo>
                  <a:lnTo>
                    <a:pt x="9129775" y="259715"/>
                  </a:lnTo>
                  <a:cubicBezTo>
                    <a:pt x="9135871" y="200406"/>
                    <a:pt x="9092564" y="151511"/>
                    <a:pt x="9032874" y="150495"/>
                  </a:cubicBezTo>
                  <a:close/>
                </a:path>
              </a:pathLst>
            </a:custGeom>
            <a:solidFill>
              <a:srgbClr val="231F20">
                <a:alpha val="60784"/>
              </a:srgbClr>
            </a:solidFill>
          </p:spPr>
          <p:txBody>
            <a:bodyPr/>
            <a:lstStyle/>
            <a:p>
              <a:endParaRPr lang="en-US"/>
            </a:p>
          </p:txBody>
        </p:sp>
      </p:grpSp>
      <p:grpSp>
        <p:nvGrpSpPr>
          <p:cNvPr id="9" name="Group 9"/>
          <p:cNvGrpSpPr>
            <a:grpSpLocks noChangeAspect="1"/>
          </p:cNvGrpSpPr>
          <p:nvPr/>
        </p:nvGrpSpPr>
        <p:grpSpPr>
          <a:xfrm>
            <a:off x="613296" y="912762"/>
            <a:ext cx="10142201" cy="177803"/>
            <a:chOff x="0" y="0"/>
            <a:chExt cx="10142207" cy="177800"/>
          </a:xfrm>
        </p:grpSpPr>
        <p:sp>
          <p:nvSpPr>
            <p:cNvPr id="10" name="Freeform 10"/>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alpha val="60784"/>
              </a:srgbClr>
            </a:solidFill>
          </p:spPr>
          <p:txBody>
            <a:bodyPr/>
            <a:lstStyle/>
            <a:p>
              <a:endParaRPr lang="en-US"/>
            </a:p>
          </p:txBody>
        </p:sp>
        <p:sp>
          <p:nvSpPr>
            <p:cNvPr id="11" name="Freeform 11"/>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alpha val="60784"/>
              </a:srgbClr>
            </a:solidFill>
          </p:spPr>
          <p:txBody>
            <a:bodyPr/>
            <a:lstStyle/>
            <a:p>
              <a:endParaRPr lang="en-US"/>
            </a:p>
          </p:txBody>
        </p:sp>
      </p:grpSp>
      <p:grpSp>
        <p:nvGrpSpPr>
          <p:cNvPr id="12" name="Group 12"/>
          <p:cNvGrpSpPr>
            <a:grpSpLocks noChangeAspect="1"/>
          </p:cNvGrpSpPr>
          <p:nvPr/>
        </p:nvGrpSpPr>
        <p:grpSpPr>
          <a:xfrm rot="5400000">
            <a:off x="4161863" y="1425940"/>
            <a:ext cx="2183311" cy="9067028"/>
            <a:chOff x="0" y="0"/>
            <a:chExt cx="2911081" cy="12089371"/>
          </a:xfrm>
        </p:grpSpPr>
        <p:sp>
          <p:nvSpPr>
            <p:cNvPr id="13" name="Freeform 13"/>
            <p:cNvSpPr/>
            <p:nvPr/>
          </p:nvSpPr>
          <p:spPr>
            <a:xfrm>
              <a:off x="0" y="0"/>
              <a:ext cx="2911094" cy="12089385"/>
            </a:xfrm>
            <a:custGeom>
              <a:avLst/>
              <a:gdLst/>
              <a:ahLst/>
              <a:cxnLst/>
              <a:rect l="l" t="t" r="r" b="b"/>
              <a:pathLst>
                <a:path w="2911094" h="12089385">
                  <a:moveTo>
                    <a:pt x="0" y="12043918"/>
                  </a:moveTo>
                  <a:cubicBezTo>
                    <a:pt x="0" y="12060048"/>
                    <a:pt x="2667" y="12075287"/>
                    <a:pt x="7620" y="12089385"/>
                  </a:cubicBezTo>
                  <a:lnTo>
                    <a:pt x="1488821" y="12089385"/>
                  </a:lnTo>
                  <a:lnTo>
                    <a:pt x="2463673" y="12026647"/>
                  </a:lnTo>
                  <a:cubicBezTo>
                    <a:pt x="2543048" y="12021566"/>
                    <a:pt x="2609088" y="11952987"/>
                    <a:pt x="2611120" y="11873485"/>
                  </a:cubicBezTo>
                  <a:lnTo>
                    <a:pt x="2911094" y="416052"/>
                  </a:lnTo>
                  <a:lnTo>
                    <a:pt x="2911094" y="413512"/>
                  </a:lnTo>
                  <a:cubicBezTo>
                    <a:pt x="2911094" y="335534"/>
                    <a:pt x="2849372" y="266700"/>
                    <a:pt x="2771521" y="258572"/>
                  </a:cubicBezTo>
                  <a:lnTo>
                    <a:pt x="344932" y="8128"/>
                  </a:lnTo>
                  <a:cubicBezTo>
                    <a:pt x="265811" y="0"/>
                    <a:pt x="200660" y="57785"/>
                    <a:pt x="199390" y="137287"/>
                  </a:cubicBezTo>
                  <a:lnTo>
                    <a:pt x="0" y="12042140"/>
                  </a:lnTo>
                  <a:lnTo>
                    <a:pt x="0" y="12043791"/>
                  </a:lnTo>
                  <a:close/>
                </a:path>
              </a:pathLst>
            </a:custGeom>
            <a:blipFill>
              <a:blip r:embed="rId3">
                <a:alphaModFix amt="61000"/>
              </a:blip>
              <a:stretch>
                <a:fillRect l="-781" t="-256" r="-734"/>
              </a:stretch>
            </a:blipFill>
          </p:spPr>
          <p:txBody>
            <a:bodyPr/>
            <a:lstStyle/>
            <a:p>
              <a:endParaRPr lang="en-US"/>
            </a:p>
          </p:txBody>
        </p:sp>
      </p:grpSp>
      <p:grpSp>
        <p:nvGrpSpPr>
          <p:cNvPr id="14" name="Group 14"/>
          <p:cNvGrpSpPr>
            <a:grpSpLocks noChangeAspect="1"/>
          </p:cNvGrpSpPr>
          <p:nvPr/>
        </p:nvGrpSpPr>
        <p:grpSpPr>
          <a:xfrm>
            <a:off x="648338" y="4860446"/>
            <a:ext cx="9112045" cy="2190664"/>
            <a:chOff x="0" y="0"/>
            <a:chExt cx="9145054" cy="2198599"/>
          </a:xfrm>
        </p:grpSpPr>
        <p:sp>
          <p:nvSpPr>
            <p:cNvPr id="15" name="Freeform 15"/>
            <p:cNvSpPr/>
            <p:nvPr/>
          </p:nvSpPr>
          <p:spPr>
            <a:xfrm>
              <a:off x="0" y="0"/>
              <a:ext cx="9145016" cy="2198624"/>
            </a:xfrm>
            <a:custGeom>
              <a:avLst/>
              <a:gdLst/>
              <a:ahLst/>
              <a:cxnLst/>
              <a:rect l="l" t="t" r="r" b="b"/>
              <a:pathLst>
                <a:path w="9145016" h="2198624">
                  <a:moveTo>
                    <a:pt x="107569" y="13716"/>
                  </a:moveTo>
                  <a:cubicBezTo>
                    <a:pt x="54356" y="12827"/>
                    <a:pt x="13589" y="52832"/>
                    <a:pt x="12700" y="104648"/>
                  </a:cubicBezTo>
                  <a:lnTo>
                    <a:pt x="12700" y="110109"/>
                  </a:lnTo>
                  <a:lnTo>
                    <a:pt x="125095" y="1854708"/>
                  </a:lnTo>
                  <a:lnTo>
                    <a:pt x="118745" y="1855089"/>
                  </a:lnTo>
                  <a:lnTo>
                    <a:pt x="125095" y="1854708"/>
                  </a:lnTo>
                  <a:cubicBezTo>
                    <a:pt x="128778" y="1910969"/>
                    <a:pt x="177546" y="1957959"/>
                    <a:pt x="233807" y="1959356"/>
                  </a:cubicBezTo>
                  <a:lnTo>
                    <a:pt x="233680" y="1965706"/>
                  </a:lnTo>
                  <a:lnTo>
                    <a:pt x="233807" y="1959356"/>
                  </a:lnTo>
                  <a:lnTo>
                    <a:pt x="8825864" y="2184273"/>
                  </a:lnTo>
                  <a:cubicBezTo>
                    <a:pt x="8882125" y="2185797"/>
                    <a:pt x="8932671" y="2141347"/>
                    <a:pt x="8938386" y="2085340"/>
                  </a:cubicBezTo>
                  <a:lnTo>
                    <a:pt x="9126220" y="265430"/>
                  </a:lnTo>
                  <a:cubicBezTo>
                    <a:pt x="9131681" y="212725"/>
                    <a:pt x="9095613" y="169037"/>
                    <a:pt x="9044305" y="163703"/>
                  </a:cubicBezTo>
                  <a:lnTo>
                    <a:pt x="9038462" y="163195"/>
                  </a:lnTo>
                  <a:lnTo>
                    <a:pt x="107569" y="13716"/>
                  </a:lnTo>
                  <a:moveTo>
                    <a:pt x="107823" y="1016"/>
                  </a:moveTo>
                  <a:lnTo>
                    <a:pt x="107696" y="7366"/>
                  </a:lnTo>
                  <a:lnTo>
                    <a:pt x="107823" y="1016"/>
                  </a:lnTo>
                  <a:lnTo>
                    <a:pt x="9035796" y="150495"/>
                  </a:lnTo>
                  <a:cubicBezTo>
                    <a:pt x="9039098" y="150495"/>
                    <a:pt x="9042400" y="150749"/>
                    <a:pt x="9045702" y="151130"/>
                  </a:cubicBezTo>
                  <a:cubicBezTo>
                    <a:pt x="9103995" y="157099"/>
                    <a:pt x="9145016" y="207137"/>
                    <a:pt x="9138920" y="266827"/>
                  </a:cubicBezTo>
                  <a:lnTo>
                    <a:pt x="9132570" y="266192"/>
                  </a:lnTo>
                  <a:lnTo>
                    <a:pt x="9138920" y="266827"/>
                  </a:lnTo>
                  <a:lnTo>
                    <a:pt x="8951088" y="2086737"/>
                  </a:lnTo>
                  <a:lnTo>
                    <a:pt x="8944738" y="2086102"/>
                  </a:lnTo>
                  <a:lnTo>
                    <a:pt x="8951088" y="2086737"/>
                  </a:lnTo>
                  <a:cubicBezTo>
                    <a:pt x="8944611" y="2149348"/>
                    <a:pt x="8888477" y="2198624"/>
                    <a:pt x="8825612" y="2196973"/>
                  </a:cubicBezTo>
                  <a:lnTo>
                    <a:pt x="8825739" y="2190623"/>
                  </a:lnTo>
                  <a:lnTo>
                    <a:pt x="8825612" y="2196973"/>
                  </a:lnTo>
                  <a:lnTo>
                    <a:pt x="233426" y="1972056"/>
                  </a:lnTo>
                  <a:cubicBezTo>
                    <a:pt x="170561" y="1970405"/>
                    <a:pt x="116332" y="1918335"/>
                    <a:pt x="112395" y="1855470"/>
                  </a:cubicBezTo>
                  <a:lnTo>
                    <a:pt x="254" y="113792"/>
                  </a:lnTo>
                  <a:lnTo>
                    <a:pt x="6604" y="113411"/>
                  </a:lnTo>
                  <a:lnTo>
                    <a:pt x="254" y="113792"/>
                  </a:lnTo>
                  <a:lnTo>
                    <a:pt x="0" y="107442"/>
                  </a:lnTo>
                  <a:lnTo>
                    <a:pt x="0" y="104394"/>
                  </a:lnTo>
                  <a:cubicBezTo>
                    <a:pt x="1016" y="45593"/>
                    <a:pt x="47625" y="0"/>
                    <a:pt x="107823" y="1016"/>
                  </a:cubicBezTo>
                  <a:close/>
                </a:path>
              </a:pathLst>
            </a:custGeom>
            <a:solidFill>
              <a:srgbClr val="F68A34"/>
            </a:solidFill>
          </p:spPr>
          <p:txBody>
            <a:bodyPr/>
            <a:lstStyle/>
            <a:p>
              <a:endParaRPr lang="en-US"/>
            </a:p>
          </p:txBody>
        </p:sp>
      </p:grpSp>
      <p:grpSp>
        <p:nvGrpSpPr>
          <p:cNvPr id="16" name="Group 16"/>
          <p:cNvGrpSpPr>
            <a:grpSpLocks noChangeAspect="1"/>
          </p:cNvGrpSpPr>
          <p:nvPr/>
        </p:nvGrpSpPr>
        <p:grpSpPr>
          <a:xfrm rot="1604820">
            <a:off x="7610896" y="-460779"/>
            <a:ext cx="4946332" cy="2652493"/>
            <a:chOff x="0" y="0"/>
            <a:chExt cx="6595110" cy="3536658"/>
          </a:xfrm>
        </p:grpSpPr>
        <p:sp>
          <p:nvSpPr>
            <p:cNvPr id="17" name="Freeform 17"/>
            <p:cNvSpPr/>
            <p:nvPr/>
          </p:nvSpPr>
          <p:spPr>
            <a:xfrm>
              <a:off x="0" y="0"/>
              <a:ext cx="6595110" cy="3536569"/>
            </a:xfrm>
            <a:custGeom>
              <a:avLst/>
              <a:gdLst/>
              <a:ahLst/>
              <a:cxnLst/>
              <a:rect l="l" t="t" r="r" b="b"/>
              <a:pathLst>
                <a:path w="6595110" h="3536569">
                  <a:moveTo>
                    <a:pt x="4826" y="2423033"/>
                  </a:moveTo>
                  <a:lnTo>
                    <a:pt x="0" y="3507486"/>
                  </a:lnTo>
                  <a:lnTo>
                    <a:pt x="6595110" y="3536569"/>
                  </a:lnTo>
                  <a:lnTo>
                    <a:pt x="4812665" y="0"/>
                  </a:lnTo>
                  <a:close/>
                </a:path>
              </a:pathLst>
            </a:custGeom>
            <a:blipFill>
              <a:blip r:embed="rId4"/>
              <a:stretch>
                <a:fillRect t="-1253" r="-1412" b="-12"/>
              </a:stretch>
            </a:blipFill>
          </p:spPr>
          <p:txBody>
            <a:bodyPr/>
            <a:lstStyle/>
            <a:p>
              <a:endParaRPr lang="en-US"/>
            </a:p>
          </p:txBody>
        </p:sp>
      </p:grpSp>
      <p:sp>
        <p:nvSpPr>
          <p:cNvPr id="18" name="TextBox 18"/>
          <p:cNvSpPr txBox="1"/>
          <p:nvPr/>
        </p:nvSpPr>
        <p:spPr>
          <a:xfrm>
            <a:off x="720004" y="1105367"/>
            <a:ext cx="8059122" cy="200025"/>
          </a:xfrm>
          <a:prstGeom prst="rect">
            <a:avLst/>
          </a:prstGeom>
        </p:spPr>
        <p:txBody>
          <a:bodyPr lIns="0" tIns="0" rIns="0" bIns="0" rtlCol="0" anchor="t">
            <a:spAutoFit/>
          </a:bodyPr>
          <a:lstStyle/>
          <a:p>
            <a:pPr algn="l">
              <a:lnSpc>
                <a:spcPts val="1439"/>
              </a:lnSpc>
            </a:pPr>
            <a:r>
              <a:rPr lang="en-US" sz="1200">
                <a:solidFill>
                  <a:srgbClr val="231F20"/>
                </a:solidFill>
                <a:latin typeface="Arimo"/>
                <a:ea typeface="Arimo"/>
                <a:cs typeface="Arimo"/>
                <a:sym typeface="Arimo"/>
              </a:rPr>
              <a:t>Your local newspaper has been informed that you’ve seen Scottish Theatre Producers production </a:t>
            </a:r>
          </a:p>
        </p:txBody>
      </p:sp>
      <p:sp>
        <p:nvSpPr>
          <p:cNvPr id="19" name="TextBox 19"/>
          <p:cNvSpPr txBox="1"/>
          <p:nvPr/>
        </p:nvSpPr>
        <p:spPr>
          <a:xfrm>
            <a:off x="720004" y="1288247"/>
            <a:ext cx="2831783" cy="201625"/>
          </a:xfrm>
          <a:prstGeom prst="rect">
            <a:avLst/>
          </a:prstGeom>
        </p:spPr>
        <p:txBody>
          <a:bodyPr lIns="0" tIns="0" rIns="0" bIns="0" rtlCol="0" anchor="t">
            <a:spAutoFit/>
          </a:bodyPr>
          <a:lstStyle/>
          <a:p>
            <a:pPr algn="l">
              <a:lnSpc>
                <a:spcPts val="1439"/>
              </a:lnSpc>
            </a:pPr>
            <a:r>
              <a:rPr lang="en-US" sz="1200">
                <a:solidFill>
                  <a:srgbClr val="231F20"/>
                </a:solidFill>
                <a:latin typeface="Arimo"/>
                <a:ea typeface="Arimo"/>
                <a:cs typeface="Arimo"/>
                <a:sym typeface="Arimo"/>
              </a:rPr>
              <a:t>of Treasure Island and ask for a review. </a:t>
            </a:r>
          </a:p>
        </p:txBody>
      </p:sp>
      <p:sp>
        <p:nvSpPr>
          <p:cNvPr id="20" name="TextBox 20"/>
          <p:cNvSpPr txBox="1"/>
          <p:nvPr/>
        </p:nvSpPr>
        <p:spPr>
          <a:xfrm>
            <a:off x="837000" y="5403818"/>
            <a:ext cx="8719014" cy="867754"/>
          </a:xfrm>
          <a:prstGeom prst="rect">
            <a:avLst/>
          </a:prstGeom>
        </p:spPr>
        <p:txBody>
          <a:bodyPr lIns="0" tIns="0" rIns="0" bIns="0" rtlCol="0" anchor="t">
            <a:spAutoFit/>
          </a:bodyPr>
          <a:lstStyle/>
          <a:p>
            <a:pPr algn="l">
              <a:lnSpc>
                <a:spcPts val="3547"/>
              </a:lnSpc>
            </a:pPr>
            <a:r>
              <a:rPr lang="en-US" sz="1899">
                <a:solidFill>
                  <a:srgbClr val="F68A34"/>
                </a:solidFill>
                <a:latin typeface="Arimo"/>
                <a:ea typeface="Arimo"/>
                <a:cs typeface="Arimo"/>
                <a:sym typeface="Arimo"/>
              </a:rPr>
              <a:t>• </a:t>
            </a:r>
            <a:r>
              <a:rPr lang="en-US" sz="1899">
                <a:solidFill>
                  <a:srgbClr val="FFFFFF"/>
                </a:solidFill>
                <a:latin typeface="Arimo"/>
                <a:ea typeface="Arimo"/>
                <a:cs typeface="Arimo"/>
                <a:sym typeface="Arimo"/>
              </a:rPr>
              <a:t>Do you have a school newspaper / e-letter that this could be published in? </a:t>
            </a:r>
          </a:p>
          <a:p>
            <a:pPr algn="l">
              <a:lnSpc>
                <a:spcPts val="3547"/>
              </a:lnSpc>
            </a:pPr>
            <a:r>
              <a:rPr lang="en-US" sz="1899">
                <a:solidFill>
                  <a:srgbClr val="231F20"/>
                </a:solidFill>
                <a:latin typeface="Arimo"/>
                <a:ea typeface="Arimo"/>
                <a:cs typeface="Arimo"/>
                <a:sym typeface="Arimo"/>
              </a:rPr>
              <a:t> </a:t>
            </a:r>
            <a:r>
              <a:rPr lang="en-US" sz="1899">
                <a:solidFill>
                  <a:srgbClr val="F68A34"/>
                </a:solidFill>
                <a:latin typeface="Arimo"/>
                <a:ea typeface="Arimo"/>
                <a:cs typeface="Arimo"/>
                <a:sym typeface="Arimo"/>
              </a:rPr>
              <a:t>• </a:t>
            </a:r>
            <a:r>
              <a:rPr lang="en-US" sz="1899">
                <a:solidFill>
                  <a:srgbClr val="FFFFFF"/>
                </a:solidFill>
                <a:latin typeface="Arimo"/>
                <a:ea typeface="Arimo"/>
                <a:cs typeface="Arimo"/>
                <a:sym typeface="Arimo"/>
              </a:rPr>
              <a:t>Can it be filmed as an interview?</a:t>
            </a:r>
          </a:p>
        </p:txBody>
      </p:sp>
      <p:sp>
        <p:nvSpPr>
          <p:cNvPr id="21" name="TextBox 21"/>
          <p:cNvSpPr txBox="1"/>
          <p:nvPr/>
        </p:nvSpPr>
        <p:spPr>
          <a:xfrm>
            <a:off x="720004" y="2070611"/>
            <a:ext cx="43215" cy="953567"/>
          </a:xfrm>
          <a:prstGeom prst="rect">
            <a:avLst/>
          </a:prstGeom>
        </p:spPr>
        <p:txBody>
          <a:bodyPr lIns="0" tIns="0" rIns="0" bIns="0" rtlCol="0" anchor="t">
            <a:spAutoFit/>
          </a:bodyPr>
          <a:lstStyle/>
          <a:p>
            <a:pPr algn="l">
              <a:lnSpc>
                <a:spcPts val="1439"/>
              </a:lnSpc>
            </a:pPr>
            <a:r>
              <a:rPr lang="en-US" sz="1200">
                <a:solidFill>
                  <a:srgbClr val="231F20"/>
                </a:solidFill>
                <a:latin typeface="Arimo"/>
                <a:ea typeface="Arimo"/>
                <a:cs typeface="Arimo"/>
                <a:sym typeface="Arimo"/>
              </a:rPr>
              <a:t> </a:t>
            </a:r>
          </a:p>
          <a:p>
            <a:pPr algn="l">
              <a:lnSpc>
                <a:spcPts val="1439"/>
              </a:lnSpc>
            </a:pPr>
            <a:r>
              <a:rPr lang="en-US" sz="1200">
                <a:solidFill>
                  <a:srgbClr val="231F20"/>
                </a:solidFill>
                <a:latin typeface="Arimo"/>
                <a:ea typeface="Arimo"/>
                <a:cs typeface="Arimo"/>
                <a:sym typeface="Arimo"/>
              </a:rPr>
              <a:t> </a:t>
            </a:r>
          </a:p>
          <a:p>
            <a:pPr algn="l">
              <a:lnSpc>
                <a:spcPts val="3000"/>
              </a:lnSpc>
            </a:pPr>
            <a:r>
              <a:rPr lang="en-US" sz="1200">
                <a:solidFill>
                  <a:srgbClr val="231F20"/>
                </a:solidFill>
                <a:latin typeface="Arimo"/>
                <a:ea typeface="Arimo"/>
                <a:cs typeface="Arimo"/>
                <a:sym typeface="Arimo"/>
              </a:rPr>
              <a:t> </a:t>
            </a:r>
          </a:p>
          <a:p>
            <a:pPr algn="l">
              <a:lnSpc>
                <a:spcPts val="1453"/>
              </a:lnSpc>
            </a:pPr>
            <a:r>
              <a:rPr lang="en-US" sz="1200">
                <a:solidFill>
                  <a:srgbClr val="231F20"/>
                </a:solidFill>
                <a:latin typeface="Arimo"/>
                <a:ea typeface="Arimo"/>
                <a:cs typeface="Arimo"/>
                <a:sym typeface="Arimo"/>
              </a:rPr>
              <a:t> </a:t>
            </a:r>
          </a:p>
        </p:txBody>
      </p:sp>
      <p:sp>
        <p:nvSpPr>
          <p:cNvPr id="22" name="TextBox 22"/>
          <p:cNvSpPr txBox="1"/>
          <p:nvPr/>
        </p:nvSpPr>
        <p:spPr>
          <a:xfrm>
            <a:off x="1164555" y="1968960"/>
            <a:ext cx="9123769" cy="1055218"/>
          </a:xfrm>
          <a:prstGeom prst="rect">
            <a:avLst/>
          </a:prstGeom>
        </p:spPr>
        <p:txBody>
          <a:bodyPr lIns="0" tIns="0" rIns="0" bIns="0" rtlCol="0" anchor="t">
            <a:spAutoFit/>
          </a:bodyPr>
          <a:lstStyle/>
          <a:p>
            <a:pPr algn="l">
              <a:lnSpc>
                <a:spcPts val="1439"/>
              </a:lnSpc>
            </a:pPr>
            <a:r>
              <a:rPr lang="en-US" sz="1200">
                <a:solidFill>
                  <a:srgbClr val="231F20"/>
                </a:solidFill>
                <a:latin typeface="Arimo"/>
                <a:ea typeface="Arimo"/>
                <a:cs typeface="Arimo"/>
                <a:sym typeface="Arimo"/>
              </a:rPr>
              <a:t>When writing a review, try to include: • Name of the production, name of the theatre company, the venue, and date of the performance.</a:t>
            </a:r>
          </a:p>
          <a:p>
            <a:pPr algn="l">
              <a:lnSpc>
                <a:spcPts val="3000"/>
              </a:lnSpc>
            </a:pPr>
            <a:r>
              <a:rPr lang="en-US" sz="1200">
                <a:solidFill>
                  <a:srgbClr val="231F20"/>
                </a:solidFill>
                <a:latin typeface="Arimo"/>
                <a:ea typeface="Arimo"/>
                <a:cs typeface="Arimo"/>
                <a:sym typeface="Arimo"/>
              </a:rPr>
              <a:t>• Summary of the performance but avoid spoilers!</a:t>
            </a:r>
          </a:p>
          <a:p>
            <a:pPr algn="l">
              <a:lnSpc>
                <a:spcPts val="1453"/>
              </a:lnSpc>
            </a:pPr>
            <a:r>
              <a:rPr lang="en-US" sz="1200">
                <a:solidFill>
                  <a:srgbClr val="231F20"/>
                </a:solidFill>
                <a:latin typeface="Arimo"/>
                <a:ea typeface="Arimo"/>
                <a:cs typeface="Arimo"/>
                <a:sym typeface="Arimo"/>
              </a:rPr>
              <a:t>• Your opinion – what you really thought of the show. People are interested in your opinion, but remember, people can disagree </a:t>
            </a:r>
          </a:p>
        </p:txBody>
      </p:sp>
      <p:sp>
        <p:nvSpPr>
          <p:cNvPr id="23" name="TextBox 23"/>
          <p:cNvSpPr txBox="1"/>
          <p:nvPr/>
        </p:nvSpPr>
        <p:spPr>
          <a:xfrm>
            <a:off x="1304306" y="3005433"/>
            <a:ext cx="7744511" cy="384505"/>
          </a:xfrm>
          <a:prstGeom prst="rect">
            <a:avLst/>
          </a:prstGeom>
        </p:spPr>
        <p:txBody>
          <a:bodyPr lIns="0" tIns="0" rIns="0" bIns="0" rtlCol="0" anchor="t">
            <a:spAutoFit/>
          </a:bodyPr>
          <a:lstStyle/>
          <a:p>
            <a:pPr algn="l">
              <a:lnSpc>
                <a:spcPts val="1453"/>
              </a:lnSpc>
            </a:pPr>
            <a:r>
              <a:rPr lang="en-US" sz="1200">
                <a:solidFill>
                  <a:srgbClr val="231F20"/>
                </a:solidFill>
                <a:latin typeface="Arimo"/>
                <a:ea typeface="Arimo"/>
                <a:cs typeface="Arimo"/>
                <a:sym typeface="Arimo"/>
              </a:rPr>
              <a:t>with you. Justify why you’re saying what you’re saying but remember, we all have feelings so don’t be mean about it. In this you could answer questions like:</a:t>
            </a:r>
          </a:p>
        </p:txBody>
      </p:sp>
      <p:sp>
        <p:nvSpPr>
          <p:cNvPr id="24" name="TextBox 24"/>
          <p:cNvSpPr txBox="1"/>
          <p:nvPr/>
        </p:nvSpPr>
        <p:spPr>
          <a:xfrm>
            <a:off x="720004" y="3343837"/>
            <a:ext cx="43215" cy="1338910"/>
          </a:xfrm>
          <a:prstGeom prst="rect">
            <a:avLst/>
          </a:prstGeom>
        </p:spPr>
        <p:txBody>
          <a:bodyPr lIns="0" tIns="0" rIns="0" bIns="0" rtlCol="0" anchor="t">
            <a:spAutoFit/>
          </a:bodyPr>
          <a:lstStyle/>
          <a:p>
            <a:pPr algn="l">
              <a:lnSpc>
                <a:spcPts val="2318"/>
              </a:lnSpc>
            </a:pPr>
            <a:r>
              <a:rPr lang="en-US" sz="1200">
                <a:solidFill>
                  <a:srgbClr val="231F20"/>
                </a:solidFill>
                <a:latin typeface="Arimo"/>
                <a:ea typeface="Arimo"/>
                <a:cs typeface="Arimo"/>
                <a:sym typeface="Arimo"/>
              </a:rPr>
              <a:t> </a:t>
            </a:r>
          </a:p>
          <a:p>
            <a:pPr algn="l">
              <a:lnSpc>
                <a:spcPts val="1480"/>
              </a:lnSpc>
            </a:pPr>
            <a:r>
              <a:rPr lang="en-US" sz="1200">
                <a:solidFill>
                  <a:srgbClr val="231F20"/>
                </a:solidFill>
                <a:latin typeface="Arimo"/>
                <a:ea typeface="Arimo"/>
                <a:cs typeface="Arimo"/>
                <a:sym typeface="Arimo"/>
              </a:rPr>
              <a:t> </a:t>
            </a:r>
          </a:p>
          <a:p>
            <a:pPr algn="l">
              <a:lnSpc>
                <a:spcPts val="2318"/>
              </a:lnSpc>
            </a:pPr>
            <a:r>
              <a:rPr lang="en-US" sz="1200">
                <a:solidFill>
                  <a:srgbClr val="231F20"/>
                </a:solidFill>
                <a:latin typeface="Arimo"/>
                <a:ea typeface="Arimo"/>
                <a:cs typeface="Arimo"/>
                <a:sym typeface="Arimo"/>
              </a:rPr>
              <a:t> </a:t>
            </a:r>
          </a:p>
          <a:p>
            <a:pPr algn="l">
              <a:lnSpc>
                <a:spcPts val="3000"/>
              </a:lnSpc>
            </a:pPr>
            <a:r>
              <a:rPr lang="en-US" sz="1200">
                <a:solidFill>
                  <a:srgbClr val="231F20"/>
                </a:solidFill>
                <a:latin typeface="Arimo"/>
                <a:ea typeface="Arimo"/>
                <a:cs typeface="Arimo"/>
                <a:sym typeface="Arimo"/>
              </a:rPr>
              <a:t> </a:t>
            </a:r>
          </a:p>
          <a:p>
            <a:pPr algn="l">
              <a:lnSpc>
                <a:spcPts val="600"/>
              </a:lnSpc>
            </a:pPr>
            <a:r>
              <a:rPr lang="en-US" sz="1200">
                <a:solidFill>
                  <a:srgbClr val="231F20"/>
                </a:solidFill>
                <a:latin typeface="Arimo"/>
                <a:ea typeface="Arimo"/>
                <a:cs typeface="Arimo"/>
                <a:sym typeface="Arimo"/>
              </a:rPr>
              <a:t> </a:t>
            </a:r>
          </a:p>
        </p:txBody>
      </p:sp>
      <p:sp>
        <p:nvSpPr>
          <p:cNvPr id="25" name="TextBox 25"/>
          <p:cNvSpPr txBox="1"/>
          <p:nvPr/>
        </p:nvSpPr>
        <p:spPr>
          <a:xfrm>
            <a:off x="1634404" y="3343837"/>
            <a:ext cx="7348490" cy="769849"/>
          </a:xfrm>
          <a:prstGeom prst="rect">
            <a:avLst/>
          </a:prstGeom>
        </p:spPr>
        <p:txBody>
          <a:bodyPr lIns="0" tIns="0" rIns="0" bIns="0" rtlCol="0" anchor="t">
            <a:spAutoFit/>
          </a:bodyPr>
          <a:lstStyle/>
          <a:p>
            <a:pPr algn="l">
              <a:lnSpc>
                <a:spcPts val="2318"/>
              </a:lnSpc>
            </a:pPr>
            <a:r>
              <a:rPr lang="en-US" sz="1200">
                <a:solidFill>
                  <a:srgbClr val="231F20"/>
                </a:solidFill>
                <a:latin typeface="Arimo"/>
                <a:ea typeface="Arimo"/>
                <a:cs typeface="Arimo"/>
                <a:sym typeface="Arimo"/>
              </a:rPr>
              <a:t>• How did you feel at the start and then the end of the performance?</a:t>
            </a:r>
          </a:p>
          <a:p>
            <a:pPr algn="l">
              <a:lnSpc>
                <a:spcPts val="1480"/>
              </a:lnSpc>
            </a:pPr>
            <a:r>
              <a:rPr lang="en-US" sz="1200">
                <a:solidFill>
                  <a:srgbClr val="231F20"/>
                </a:solidFill>
                <a:latin typeface="Arimo"/>
                <a:ea typeface="Arimo"/>
                <a:cs typeface="Arimo"/>
                <a:sym typeface="Arimo"/>
              </a:rPr>
              <a:t>• Did the performance make you think of anything?</a:t>
            </a:r>
          </a:p>
          <a:p>
            <a:pPr algn="l">
              <a:lnSpc>
                <a:spcPts val="2318"/>
              </a:lnSpc>
            </a:pPr>
            <a:r>
              <a:rPr lang="en-US" sz="1200">
                <a:solidFill>
                  <a:srgbClr val="231F20"/>
                </a:solidFill>
                <a:latin typeface="Arimo"/>
                <a:ea typeface="Arimo"/>
                <a:cs typeface="Arimo"/>
                <a:sym typeface="Arimo"/>
              </a:rPr>
              <a:t>• What do you think about the characters / the plot / the costume / the set / the music and sounds ect.</a:t>
            </a:r>
          </a:p>
        </p:txBody>
      </p:sp>
      <p:sp>
        <p:nvSpPr>
          <p:cNvPr id="26" name="TextBox 26"/>
          <p:cNvSpPr txBox="1"/>
          <p:nvPr/>
        </p:nvSpPr>
        <p:spPr>
          <a:xfrm>
            <a:off x="1164555" y="4044191"/>
            <a:ext cx="6735204" cy="638556"/>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 Give details, if you thought something was amazing WHY, if you thought it was boring WHY?</a:t>
            </a:r>
          </a:p>
          <a:p>
            <a:pPr algn="l">
              <a:lnSpc>
                <a:spcPts val="600"/>
              </a:lnSpc>
            </a:pPr>
            <a:r>
              <a:rPr lang="en-US" sz="1200">
                <a:solidFill>
                  <a:srgbClr val="231F20"/>
                </a:solidFill>
                <a:latin typeface="Arimo"/>
                <a:ea typeface="Arimo"/>
                <a:cs typeface="Arimo"/>
                <a:sym typeface="Arimo"/>
              </a:rPr>
              <a:t>• Would you recommend the reader to go and see the production?</a:t>
            </a:r>
          </a:p>
        </p:txBody>
      </p:sp>
      <p:sp>
        <p:nvSpPr>
          <p:cNvPr id="27" name="TextBox 27"/>
          <p:cNvSpPr txBox="1"/>
          <p:nvPr/>
        </p:nvSpPr>
        <p:spPr>
          <a:xfrm>
            <a:off x="720004" y="1667342"/>
            <a:ext cx="201663" cy="260633"/>
          </a:xfrm>
          <a:prstGeom prst="rect">
            <a:avLst/>
          </a:prstGeom>
        </p:spPr>
        <p:txBody>
          <a:bodyPr lIns="0" tIns="0" rIns="0" bIns="0" rtlCol="0" anchor="t">
            <a:spAutoFit/>
          </a:bodyPr>
          <a:lstStyle/>
          <a:p>
            <a:pPr algn="l">
              <a:lnSpc>
                <a:spcPts val="1959"/>
              </a:lnSpc>
            </a:pPr>
            <a:r>
              <a:rPr lang="en-US" sz="1399" b="1">
                <a:solidFill>
                  <a:srgbClr val="F68A34"/>
                </a:solidFill>
                <a:latin typeface="Arimo Bold"/>
                <a:ea typeface="Arimo Bold"/>
                <a:cs typeface="Arimo Bold"/>
                <a:sym typeface="Arimo Bold"/>
              </a:rPr>
              <a:t>5.</a:t>
            </a:r>
            <a:r>
              <a:rPr lang="en-US" sz="1399" b="1">
                <a:solidFill>
                  <a:srgbClr val="231F20"/>
                </a:solidFill>
                <a:latin typeface="Arimo Bold"/>
                <a:ea typeface="Arimo Bold"/>
                <a:cs typeface="Arimo Bold"/>
                <a:sym typeface="Arimo Bold"/>
              </a:rPr>
              <a:t> </a:t>
            </a:r>
          </a:p>
        </p:txBody>
      </p:sp>
      <p:sp>
        <p:nvSpPr>
          <p:cNvPr id="28" name="TextBox 28"/>
          <p:cNvSpPr txBox="1"/>
          <p:nvPr/>
        </p:nvSpPr>
        <p:spPr>
          <a:xfrm>
            <a:off x="837000" y="4990786"/>
            <a:ext cx="1817732" cy="260633"/>
          </a:xfrm>
          <a:prstGeom prst="rect">
            <a:avLst/>
          </a:prstGeom>
        </p:spPr>
        <p:txBody>
          <a:bodyPr lIns="0" tIns="0" rIns="0" bIns="0" rtlCol="0" anchor="t">
            <a:spAutoFit/>
          </a:bodyPr>
          <a:lstStyle/>
          <a:p>
            <a:pPr algn="l">
              <a:lnSpc>
                <a:spcPts val="1959"/>
              </a:lnSpc>
            </a:pPr>
            <a:r>
              <a:rPr lang="en-US" sz="1399" b="1" spc="40">
                <a:solidFill>
                  <a:srgbClr val="F68A34"/>
                </a:solidFill>
                <a:latin typeface="Arimo Bold"/>
                <a:ea typeface="Arimo Bold"/>
                <a:cs typeface="Arimo Bold"/>
                <a:sym typeface="Arimo Bold"/>
              </a:rPr>
              <a:t>FURTHER ACTIVITY</a:t>
            </a:r>
          </a:p>
        </p:txBody>
      </p:sp>
      <p:sp>
        <p:nvSpPr>
          <p:cNvPr id="29" name="TextBox 29"/>
          <p:cNvSpPr txBox="1"/>
          <p:nvPr/>
        </p:nvSpPr>
        <p:spPr>
          <a:xfrm>
            <a:off x="1164498" y="1667342"/>
            <a:ext cx="1984581" cy="260633"/>
          </a:xfrm>
          <a:prstGeom prst="rect">
            <a:avLst/>
          </a:prstGeom>
        </p:spPr>
        <p:txBody>
          <a:bodyPr lIns="0" tIns="0" rIns="0" bIns="0" rtlCol="0" anchor="t">
            <a:spAutoFit/>
          </a:bodyPr>
          <a:lstStyle/>
          <a:p>
            <a:pPr algn="l">
              <a:lnSpc>
                <a:spcPts val="1959"/>
              </a:lnSpc>
            </a:pPr>
            <a:r>
              <a:rPr lang="en-US" sz="1399" b="1">
                <a:solidFill>
                  <a:srgbClr val="231F20"/>
                </a:solidFill>
                <a:latin typeface="Arimo Bold"/>
                <a:ea typeface="Arimo Bold"/>
                <a:cs typeface="Arimo Bold"/>
                <a:sym typeface="Arimo Bold"/>
              </a:rPr>
              <a:t>What do you tell them?</a:t>
            </a:r>
          </a:p>
        </p:txBody>
      </p:sp>
      <p:sp>
        <p:nvSpPr>
          <p:cNvPr id="30" name="TextBox 30"/>
          <p:cNvSpPr txBox="1"/>
          <p:nvPr/>
        </p:nvSpPr>
        <p:spPr>
          <a:xfrm>
            <a:off x="693001" y="271596"/>
            <a:ext cx="6913365" cy="540384"/>
          </a:xfrm>
          <a:prstGeom prst="rect">
            <a:avLst/>
          </a:prstGeom>
        </p:spPr>
        <p:txBody>
          <a:bodyPr lIns="0" tIns="0" rIns="0" bIns="0" rtlCol="0" anchor="t">
            <a:spAutoFit/>
          </a:bodyPr>
          <a:lstStyle/>
          <a:p>
            <a:pPr algn="l">
              <a:lnSpc>
                <a:spcPts val="4340"/>
              </a:lnSpc>
            </a:pPr>
            <a:r>
              <a:rPr lang="en-US" sz="3100">
                <a:solidFill>
                  <a:srgbClr val="F68A34"/>
                </a:solidFill>
                <a:latin typeface="Arimo"/>
                <a:ea typeface="Arimo"/>
                <a:cs typeface="Arimo"/>
                <a:sym typeface="Arimo"/>
              </a:rPr>
              <a:t>LET'S EVALUATE: REVIEWS ARE IN!</a:t>
            </a:r>
          </a:p>
        </p:txBody>
      </p:sp>
      <p:sp>
        <p:nvSpPr>
          <p:cNvPr id="31" name="TextBox 31"/>
          <p:cNvSpPr txBox="1"/>
          <p:nvPr/>
        </p:nvSpPr>
        <p:spPr>
          <a:xfrm>
            <a:off x="10071100" y="7118113"/>
            <a:ext cx="406533" cy="286425"/>
          </a:xfrm>
          <a:prstGeom prst="rect">
            <a:avLst/>
          </a:prstGeom>
        </p:spPr>
        <p:txBody>
          <a:bodyPr wrap="square" lIns="0" tIns="0" rIns="0" bIns="0" rtlCol="0" anchor="t">
            <a:spAutoFit/>
          </a:bodyPr>
          <a:lstStyle/>
          <a:p>
            <a:pPr algn="l">
              <a:lnSpc>
                <a:spcPts val="2351"/>
              </a:lnSpc>
            </a:pPr>
            <a:r>
              <a:rPr lang="en-US" sz="1679" b="1" spc="-57" dirty="0">
                <a:solidFill>
                  <a:srgbClr val="F68A34"/>
                </a:solidFill>
                <a:latin typeface="Open Sans Condensed Medium"/>
                <a:ea typeface="Open Sans Condensed Medium"/>
                <a:cs typeface="Open Sans Condensed Medium"/>
                <a:sym typeface="Open Sans Condensed Medium"/>
              </a:rP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419400">
            <a:off x="7204548" y="4853026"/>
            <a:ext cx="3677469" cy="2898267"/>
            <a:chOff x="0" y="0"/>
            <a:chExt cx="4903292" cy="3864356"/>
          </a:xfrm>
        </p:grpSpPr>
        <p:sp>
          <p:nvSpPr>
            <p:cNvPr id="3" name="Freeform 3"/>
            <p:cNvSpPr/>
            <p:nvPr/>
          </p:nvSpPr>
          <p:spPr>
            <a:xfrm>
              <a:off x="0" y="0"/>
              <a:ext cx="4903343" cy="3864356"/>
            </a:xfrm>
            <a:custGeom>
              <a:avLst/>
              <a:gdLst/>
              <a:ahLst/>
              <a:cxnLst/>
              <a:rect l="l" t="t" r="r" b="b"/>
              <a:pathLst>
                <a:path w="4903343" h="3864356">
                  <a:moveTo>
                    <a:pt x="4903343" y="0"/>
                  </a:moveTo>
                  <a:lnTo>
                    <a:pt x="0" y="889"/>
                  </a:lnTo>
                  <a:lnTo>
                    <a:pt x="635" y="3321304"/>
                  </a:lnTo>
                  <a:lnTo>
                    <a:pt x="4429506" y="3864356"/>
                  </a:lnTo>
                  <a:lnTo>
                    <a:pt x="4903343" y="0"/>
                  </a:lnTo>
                  <a:close/>
                </a:path>
              </a:pathLst>
            </a:custGeom>
            <a:blipFill>
              <a:blip r:embed="rId2"/>
              <a:stretch>
                <a:fillRect r="-431" b="-558"/>
              </a:stretch>
            </a:blipFill>
          </p:spPr>
          <p:txBody>
            <a:bodyPr/>
            <a:lstStyle/>
            <a:p>
              <a:endParaRPr lang="en-US"/>
            </a:p>
          </p:txBody>
        </p:sp>
      </p:grpSp>
      <p:sp>
        <p:nvSpPr>
          <p:cNvPr id="4" name="Freeform 4"/>
          <p:cNvSpPr/>
          <p:nvPr/>
        </p:nvSpPr>
        <p:spPr>
          <a:xfrm rot="-10800000">
            <a:off x="0" y="6775075"/>
            <a:ext cx="7442845" cy="784927"/>
          </a:xfrm>
          <a:custGeom>
            <a:avLst/>
            <a:gdLst/>
            <a:ahLst/>
            <a:cxnLst/>
            <a:rect l="l" t="t" r="r" b="b"/>
            <a:pathLst>
              <a:path w="7442845" h="784927">
                <a:moveTo>
                  <a:pt x="0" y="0"/>
                </a:moveTo>
                <a:lnTo>
                  <a:pt x="7442845" y="0"/>
                </a:lnTo>
                <a:lnTo>
                  <a:pt x="7442845" y="784927"/>
                </a:lnTo>
                <a:lnTo>
                  <a:pt x="0" y="784927"/>
                </a:lnTo>
                <a:lnTo>
                  <a:pt x="0" y="0"/>
                </a:lnTo>
                <a:close/>
              </a:path>
            </a:pathLst>
          </a:custGeom>
          <a:blipFill>
            <a:blip r:embed="rId3"/>
            <a:stretch>
              <a:fillRect t="-1657" r="-174"/>
            </a:stretch>
          </a:blipFill>
        </p:spPr>
        <p:txBody>
          <a:bodyPr/>
          <a:lstStyle/>
          <a:p>
            <a:endParaRPr lang="en-US"/>
          </a:p>
        </p:txBody>
      </p:sp>
      <p:grpSp>
        <p:nvGrpSpPr>
          <p:cNvPr id="5" name="Group 5"/>
          <p:cNvGrpSpPr>
            <a:grpSpLocks noChangeAspect="1"/>
          </p:cNvGrpSpPr>
          <p:nvPr/>
        </p:nvGrpSpPr>
        <p:grpSpPr>
          <a:xfrm rot="596280">
            <a:off x="-194348" y="6030897"/>
            <a:ext cx="4420372" cy="1868062"/>
            <a:chOff x="0" y="0"/>
            <a:chExt cx="5893829" cy="2490749"/>
          </a:xfrm>
        </p:grpSpPr>
        <p:sp>
          <p:nvSpPr>
            <p:cNvPr id="6" name="Freeform 6"/>
            <p:cNvSpPr/>
            <p:nvPr/>
          </p:nvSpPr>
          <p:spPr>
            <a:xfrm>
              <a:off x="0" y="0"/>
              <a:ext cx="5893816" cy="2490724"/>
            </a:xfrm>
            <a:custGeom>
              <a:avLst/>
              <a:gdLst/>
              <a:ahLst/>
              <a:cxnLst/>
              <a:rect l="l" t="t" r="r" b="b"/>
              <a:pathLst>
                <a:path w="5893816" h="2490724">
                  <a:moveTo>
                    <a:pt x="0" y="0"/>
                  </a:moveTo>
                  <a:lnTo>
                    <a:pt x="436372" y="2490724"/>
                  </a:lnTo>
                  <a:lnTo>
                    <a:pt x="5892165" y="1534795"/>
                  </a:lnTo>
                  <a:lnTo>
                    <a:pt x="5893816" y="6350"/>
                  </a:lnTo>
                  <a:lnTo>
                    <a:pt x="0" y="0"/>
                  </a:lnTo>
                  <a:close/>
                </a:path>
              </a:pathLst>
            </a:custGeom>
            <a:blipFill>
              <a:blip r:embed="rId4"/>
              <a:stretch>
                <a:fillRect l="-2433" t="-6" b="-1054"/>
              </a:stretch>
            </a:blipFill>
          </p:spPr>
          <p:txBody>
            <a:bodyPr/>
            <a:lstStyle/>
            <a:p>
              <a:endParaRPr lang="en-US"/>
            </a:p>
          </p:txBody>
        </p:sp>
      </p:grpSp>
      <p:grpSp>
        <p:nvGrpSpPr>
          <p:cNvPr id="7" name="Group 7"/>
          <p:cNvGrpSpPr>
            <a:grpSpLocks noChangeAspect="1"/>
          </p:cNvGrpSpPr>
          <p:nvPr/>
        </p:nvGrpSpPr>
        <p:grpSpPr>
          <a:xfrm>
            <a:off x="125501" y="6857505"/>
            <a:ext cx="586007" cy="586007"/>
            <a:chOff x="0" y="0"/>
            <a:chExt cx="586003" cy="586003"/>
          </a:xfrm>
        </p:grpSpPr>
        <p:sp>
          <p:nvSpPr>
            <p:cNvPr id="8" name="Freeform 8"/>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alpha val="60784"/>
              </a:srgbClr>
            </a:solidFill>
          </p:spPr>
          <p:txBody>
            <a:bodyPr/>
            <a:lstStyle/>
            <a:p>
              <a:endParaRPr lang="en-US"/>
            </a:p>
          </p:txBody>
        </p:sp>
        <p:sp>
          <p:nvSpPr>
            <p:cNvPr id="9" name="Freeform 9"/>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alpha val="60784"/>
              </a:srgbClr>
            </a:solidFill>
          </p:spPr>
          <p:txBody>
            <a:bodyPr/>
            <a:lstStyle/>
            <a:p>
              <a:endParaRPr lang="en-US"/>
            </a:p>
          </p:txBody>
        </p:sp>
        <p:sp>
          <p:nvSpPr>
            <p:cNvPr id="10" name="Freeform 10"/>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alpha val="60784"/>
              </a:srgbClr>
            </a:solidFill>
          </p:spPr>
          <p:txBody>
            <a:bodyPr/>
            <a:lstStyle/>
            <a:p>
              <a:endParaRPr lang="en-US"/>
            </a:p>
          </p:txBody>
        </p:sp>
      </p:grpSp>
      <p:grpSp>
        <p:nvGrpSpPr>
          <p:cNvPr id="11" name="Group 11"/>
          <p:cNvGrpSpPr>
            <a:grpSpLocks noChangeAspect="1"/>
          </p:cNvGrpSpPr>
          <p:nvPr/>
        </p:nvGrpSpPr>
        <p:grpSpPr>
          <a:xfrm>
            <a:off x="652186" y="2455288"/>
            <a:ext cx="6553105" cy="2223306"/>
            <a:chOff x="0" y="0"/>
            <a:chExt cx="6553111" cy="2223300"/>
          </a:xfrm>
        </p:grpSpPr>
        <p:sp>
          <p:nvSpPr>
            <p:cNvPr id="12" name="Freeform 12"/>
            <p:cNvSpPr/>
            <p:nvPr/>
          </p:nvSpPr>
          <p:spPr>
            <a:xfrm>
              <a:off x="-2286" y="-762"/>
              <a:ext cx="6555359" cy="2224913"/>
            </a:xfrm>
            <a:custGeom>
              <a:avLst/>
              <a:gdLst/>
              <a:ahLst/>
              <a:cxnLst/>
              <a:rect l="l" t="t" r="r" b="b"/>
              <a:pathLst>
                <a:path w="6555359" h="2224913">
                  <a:moveTo>
                    <a:pt x="106045" y="762"/>
                  </a:moveTo>
                  <a:cubicBezTo>
                    <a:pt x="46482" y="0"/>
                    <a:pt x="0" y="47752"/>
                    <a:pt x="2413" y="107442"/>
                  </a:cubicBezTo>
                  <a:lnTo>
                    <a:pt x="78486" y="2032889"/>
                  </a:lnTo>
                  <a:cubicBezTo>
                    <a:pt x="80899" y="2092452"/>
                    <a:pt x="131064" y="2141474"/>
                    <a:pt x="190754" y="2142236"/>
                  </a:cubicBezTo>
                  <a:lnTo>
                    <a:pt x="6447409" y="2224151"/>
                  </a:lnTo>
                  <a:cubicBezTo>
                    <a:pt x="6507099" y="2224913"/>
                    <a:pt x="6555359" y="2177161"/>
                    <a:pt x="6555359" y="2117598"/>
                  </a:cubicBezTo>
                  <a:lnTo>
                    <a:pt x="6555359" y="186182"/>
                  </a:lnTo>
                  <a:cubicBezTo>
                    <a:pt x="6555359" y="126492"/>
                    <a:pt x="6506972" y="77597"/>
                    <a:pt x="6447409" y="76835"/>
                  </a:cubicBezTo>
                  <a:close/>
                </a:path>
              </a:pathLst>
            </a:custGeom>
            <a:solidFill>
              <a:srgbClr val="231F20">
                <a:alpha val="60784"/>
              </a:srgbClr>
            </a:solidFill>
          </p:spPr>
          <p:txBody>
            <a:bodyPr/>
            <a:lstStyle/>
            <a:p>
              <a:endParaRPr lang="en-US"/>
            </a:p>
          </p:txBody>
        </p:sp>
      </p:grpSp>
      <p:grpSp>
        <p:nvGrpSpPr>
          <p:cNvPr id="13" name="Group 13"/>
          <p:cNvGrpSpPr>
            <a:grpSpLocks noChangeAspect="1"/>
          </p:cNvGrpSpPr>
          <p:nvPr/>
        </p:nvGrpSpPr>
        <p:grpSpPr>
          <a:xfrm rot="5916900">
            <a:off x="2431151" y="157848"/>
            <a:ext cx="2995641" cy="6800240"/>
            <a:chOff x="0" y="0"/>
            <a:chExt cx="3994188" cy="9066987"/>
          </a:xfrm>
        </p:grpSpPr>
        <p:sp>
          <p:nvSpPr>
            <p:cNvPr id="14" name="Freeform 14"/>
            <p:cNvSpPr/>
            <p:nvPr/>
          </p:nvSpPr>
          <p:spPr>
            <a:xfrm>
              <a:off x="0" y="0"/>
              <a:ext cx="3994150" cy="9067038"/>
            </a:xfrm>
            <a:custGeom>
              <a:avLst/>
              <a:gdLst/>
              <a:ahLst/>
              <a:cxnLst/>
              <a:rect l="l" t="t" r="r" b="b"/>
              <a:pathLst>
                <a:path w="3994150" h="9067038">
                  <a:moveTo>
                    <a:pt x="1177417" y="8938387"/>
                  </a:moveTo>
                  <a:cubicBezTo>
                    <a:pt x="1189228" y="9016238"/>
                    <a:pt x="1260983" y="9067038"/>
                    <a:pt x="1338453" y="9052179"/>
                  </a:cubicBezTo>
                  <a:lnTo>
                    <a:pt x="3861562" y="8567166"/>
                  </a:lnTo>
                  <a:cubicBezTo>
                    <a:pt x="3939667" y="8552180"/>
                    <a:pt x="3994150" y="8476107"/>
                    <a:pt x="3983228" y="8397367"/>
                  </a:cubicBezTo>
                  <a:lnTo>
                    <a:pt x="2841498" y="132207"/>
                  </a:lnTo>
                  <a:lnTo>
                    <a:pt x="2841371" y="130937"/>
                  </a:lnTo>
                  <a:cubicBezTo>
                    <a:pt x="2829560" y="53213"/>
                    <a:pt x="2757551" y="0"/>
                    <a:pt x="2679446" y="11811"/>
                  </a:cubicBezTo>
                  <a:lnTo>
                    <a:pt x="133477" y="397510"/>
                  </a:lnTo>
                  <a:cubicBezTo>
                    <a:pt x="54864" y="409448"/>
                    <a:pt x="0" y="482981"/>
                    <a:pt x="10922" y="561721"/>
                  </a:cubicBezTo>
                  <a:lnTo>
                    <a:pt x="1177290" y="8937244"/>
                  </a:lnTo>
                  <a:close/>
                </a:path>
              </a:pathLst>
            </a:custGeom>
            <a:blipFill>
              <a:blip r:embed="rId5">
                <a:alphaModFix amt="61000"/>
              </a:blip>
              <a:stretch>
                <a:fillRect l="-5111" t="-670" r="-5685" b="-729"/>
              </a:stretch>
            </a:blipFill>
          </p:spPr>
          <p:txBody>
            <a:bodyPr/>
            <a:lstStyle/>
            <a:p>
              <a:endParaRPr lang="en-US"/>
            </a:p>
          </p:txBody>
        </p:sp>
      </p:grpSp>
      <p:grpSp>
        <p:nvGrpSpPr>
          <p:cNvPr id="15" name="Group 15"/>
          <p:cNvGrpSpPr>
            <a:grpSpLocks noChangeAspect="1"/>
          </p:cNvGrpSpPr>
          <p:nvPr/>
        </p:nvGrpSpPr>
        <p:grpSpPr>
          <a:xfrm>
            <a:off x="613296" y="912762"/>
            <a:ext cx="10142201" cy="177803"/>
            <a:chOff x="0" y="0"/>
            <a:chExt cx="10142207" cy="177800"/>
          </a:xfrm>
        </p:grpSpPr>
        <p:sp>
          <p:nvSpPr>
            <p:cNvPr id="16" name="Freeform 16"/>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alpha val="32941"/>
              </a:srgbClr>
            </a:solidFill>
          </p:spPr>
          <p:txBody>
            <a:bodyPr/>
            <a:lstStyle/>
            <a:p>
              <a:endParaRPr lang="en-US"/>
            </a:p>
          </p:txBody>
        </p:sp>
        <p:sp>
          <p:nvSpPr>
            <p:cNvPr id="17" name="Freeform 17"/>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alpha val="32941"/>
              </a:srgbClr>
            </a:solidFill>
          </p:spPr>
          <p:txBody>
            <a:bodyPr/>
            <a:lstStyle/>
            <a:p>
              <a:endParaRPr lang="en-US"/>
            </a:p>
          </p:txBody>
        </p:sp>
      </p:grpSp>
      <p:grpSp>
        <p:nvGrpSpPr>
          <p:cNvPr id="18" name="Group 18"/>
          <p:cNvGrpSpPr>
            <a:grpSpLocks noChangeAspect="1"/>
          </p:cNvGrpSpPr>
          <p:nvPr/>
        </p:nvGrpSpPr>
        <p:grpSpPr>
          <a:xfrm>
            <a:off x="1809007" y="5076006"/>
            <a:ext cx="5240322" cy="1564986"/>
            <a:chOff x="0" y="0"/>
            <a:chExt cx="5240325" cy="1564996"/>
          </a:xfrm>
        </p:grpSpPr>
        <p:sp>
          <p:nvSpPr>
            <p:cNvPr id="19" name="Freeform 19"/>
            <p:cNvSpPr/>
            <p:nvPr/>
          </p:nvSpPr>
          <p:spPr>
            <a:xfrm>
              <a:off x="-1905" y="-2032"/>
              <a:ext cx="5244211" cy="1568831"/>
            </a:xfrm>
            <a:custGeom>
              <a:avLst/>
              <a:gdLst/>
              <a:ahLst/>
              <a:cxnLst/>
              <a:rect l="l" t="t" r="r" b="b"/>
              <a:pathLst>
                <a:path w="5244211" h="1568831">
                  <a:moveTo>
                    <a:pt x="154686" y="2159"/>
                  </a:moveTo>
                  <a:cubicBezTo>
                    <a:pt x="95123" y="0"/>
                    <a:pt x="45085" y="46609"/>
                    <a:pt x="43053" y="106299"/>
                  </a:cubicBezTo>
                  <a:lnTo>
                    <a:pt x="2032" y="1281176"/>
                  </a:lnTo>
                  <a:cubicBezTo>
                    <a:pt x="0" y="1340739"/>
                    <a:pt x="46609" y="1390777"/>
                    <a:pt x="106172" y="1392809"/>
                  </a:cubicBezTo>
                  <a:lnTo>
                    <a:pt x="5089398" y="1566799"/>
                  </a:lnTo>
                  <a:cubicBezTo>
                    <a:pt x="5148961" y="1568831"/>
                    <a:pt x="5198999" y="1522222"/>
                    <a:pt x="5201158" y="1462659"/>
                  </a:cubicBezTo>
                  <a:lnTo>
                    <a:pt x="5242179" y="287655"/>
                  </a:lnTo>
                  <a:cubicBezTo>
                    <a:pt x="5244211" y="228092"/>
                    <a:pt x="5197602" y="178054"/>
                    <a:pt x="5138039" y="176022"/>
                  </a:cubicBezTo>
                  <a:close/>
                </a:path>
              </a:pathLst>
            </a:custGeom>
            <a:solidFill>
              <a:srgbClr val="F68A34">
                <a:alpha val="32941"/>
              </a:srgbClr>
            </a:solidFill>
          </p:spPr>
          <p:txBody>
            <a:bodyPr/>
            <a:lstStyle/>
            <a:p>
              <a:endParaRPr lang="en-US"/>
            </a:p>
          </p:txBody>
        </p:sp>
      </p:grpSp>
      <p:grpSp>
        <p:nvGrpSpPr>
          <p:cNvPr id="20" name="Group 20"/>
          <p:cNvGrpSpPr>
            <a:grpSpLocks noChangeAspect="1"/>
          </p:cNvGrpSpPr>
          <p:nvPr/>
        </p:nvGrpSpPr>
        <p:grpSpPr>
          <a:xfrm>
            <a:off x="652186" y="1314155"/>
            <a:ext cx="6692827" cy="2364543"/>
            <a:chOff x="0" y="0"/>
            <a:chExt cx="6692824" cy="2364550"/>
          </a:xfrm>
        </p:grpSpPr>
        <p:sp>
          <p:nvSpPr>
            <p:cNvPr id="21" name="Freeform 21"/>
            <p:cNvSpPr/>
            <p:nvPr/>
          </p:nvSpPr>
          <p:spPr>
            <a:xfrm>
              <a:off x="63500" y="63500"/>
              <a:ext cx="6565900" cy="2237613"/>
            </a:xfrm>
            <a:custGeom>
              <a:avLst/>
              <a:gdLst/>
              <a:ahLst/>
              <a:cxnLst/>
              <a:rect l="l" t="t" r="r" b="b"/>
              <a:pathLst>
                <a:path w="6565900" h="2237613">
                  <a:moveTo>
                    <a:pt x="110109" y="13462"/>
                  </a:moveTo>
                  <a:cubicBezTo>
                    <a:pt x="55880" y="12827"/>
                    <a:pt x="13335" y="54737"/>
                    <a:pt x="12700" y="108204"/>
                  </a:cubicBezTo>
                  <a:lnTo>
                    <a:pt x="12700" y="111760"/>
                  </a:lnTo>
                  <a:lnTo>
                    <a:pt x="88900" y="2038985"/>
                  </a:lnTo>
                  <a:lnTo>
                    <a:pt x="82550" y="2039239"/>
                  </a:lnTo>
                  <a:lnTo>
                    <a:pt x="88900" y="2038985"/>
                  </a:lnTo>
                  <a:cubicBezTo>
                    <a:pt x="91186" y="2095246"/>
                    <a:pt x="138684" y="2141474"/>
                    <a:pt x="194945" y="2142236"/>
                  </a:cubicBezTo>
                  <a:lnTo>
                    <a:pt x="194818" y="2148586"/>
                  </a:lnTo>
                  <a:lnTo>
                    <a:pt x="194945" y="2142236"/>
                  </a:lnTo>
                  <a:lnTo>
                    <a:pt x="6451600" y="2224024"/>
                  </a:lnTo>
                  <a:cubicBezTo>
                    <a:pt x="6507226" y="2224786"/>
                    <a:pt x="6552438" y="2180590"/>
                    <a:pt x="6553200" y="2125218"/>
                  </a:cubicBezTo>
                  <a:lnTo>
                    <a:pt x="6553200" y="2124329"/>
                  </a:lnTo>
                  <a:lnTo>
                    <a:pt x="6559550" y="2123821"/>
                  </a:lnTo>
                  <a:lnTo>
                    <a:pt x="6553200" y="2123821"/>
                  </a:lnTo>
                  <a:lnTo>
                    <a:pt x="6553200" y="192532"/>
                  </a:lnTo>
                  <a:lnTo>
                    <a:pt x="6559550" y="192532"/>
                  </a:lnTo>
                  <a:lnTo>
                    <a:pt x="6553200" y="192532"/>
                  </a:lnTo>
                  <a:cubicBezTo>
                    <a:pt x="6553200" y="136398"/>
                    <a:pt x="6507607" y="90297"/>
                    <a:pt x="6451473" y="89535"/>
                  </a:cubicBezTo>
                  <a:lnTo>
                    <a:pt x="110109" y="13462"/>
                  </a:lnTo>
                  <a:moveTo>
                    <a:pt x="110236" y="762"/>
                  </a:moveTo>
                  <a:lnTo>
                    <a:pt x="6451600" y="76835"/>
                  </a:lnTo>
                  <a:cubicBezTo>
                    <a:pt x="6514719" y="77597"/>
                    <a:pt x="6565900" y="129413"/>
                    <a:pt x="6565900" y="192532"/>
                  </a:cubicBezTo>
                  <a:lnTo>
                    <a:pt x="6565900" y="2123821"/>
                  </a:lnTo>
                  <a:cubicBezTo>
                    <a:pt x="6565900" y="2124329"/>
                    <a:pt x="6565900" y="2124837"/>
                    <a:pt x="6565900" y="2125345"/>
                  </a:cubicBezTo>
                  <a:cubicBezTo>
                    <a:pt x="6565138" y="2187829"/>
                    <a:pt x="6514211" y="2237613"/>
                    <a:pt x="6451473" y="2236724"/>
                  </a:cubicBezTo>
                  <a:lnTo>
                    <a:pt x="6451600" y="2230374"/>
                  </a:lnTo>
                  <a:lnTo>
                    <a:pt x="6451473" y="2236724"/>
                  </a:lnTo>
                  <a:lnTo>
                    <a:pt x="194818" y="2154809"/>
                  </a:lnTo>
                  <a:cubicBezTo>
                    <a:pt x="131826" y="2153920"/>
                    <a:pt x="78740" y="2102358"/>
                    <a:pt x="76327" y="2039366"/>
                  </a:cubicBezTo>
                  <a:lnTo>
                    <a:pt x="127" y="113919"/>
                  </a:lnTo>
                  <a:lnTo>
                    <a:pt x="6477" y="113665"/>
                  </a:lnTo>
                  <a:lnTo>
                    <a:pt x="127" y="113919"/>
                  </a:lnTo>
                  <a:lnTo>
                    <a:pt x="0" y="109982"/>
                  </a:lnTo>
                  <a:lnTo>
                    <a:pt x="0" y="107950"/>
                  </a:lnTo>
                  <a:cubicBezTo>
                    <a:pt x="762" y="47498"/>
                    <a:pt x="49022" y="0"/>
                    <a:pt x="110236" y="762"/>
                  </a:cubicBezTo>
                  <a:close/>
                </a:path>
              </a:pathLst>
            </a:custGeom>
            <a:solidFill>
              <a:srgbClr val="F68A34">
                <a:alpha val="32941"/>
              </a:srgbClr>
            </a:solidFill>
          </p:spPr>
          <p:txBody>
            <a:bodyPr/>
            <a:lstStyle/>
            <a:p>
              <a:endParaRPr lang="en-US"/>
            </a:p>
          </p:txBody>
        </p:sp>
        <p:sp>
          <p:nvSpPr>
            <p:cNvPr id="22" name="Freeform 22"/>
            <p:cNvSpPr/>
            <p:nvPr/>
          </p:nvSpPr>
          <p:spPr>
            <a:xfrm>
              <a:off x="1281049" y="1155446"/>
              <a:ext cx="307848" cy="7620"/>
            </a:xfrm>
            <a:custGeom>
              <a:avLst/>
              <a:gdLst/>
              <a:ahLst/>
              <a:cxnLst/>
              <a:rect l="l" t="t" r="r" b="b"/>
              <a:pathLst>
                <a:path w="307848" h="7620">
                  <a:moveTo>
                    <a:pt x="0" y="0"/>
                  </a:moveTo>
                  <a:lnTo>
                    <a:pt x="307848" y="0"/>
                  </a:lnTo>
                  <a:lnTo>
                    <a:pt x="307848" y="7620"/>
                  </a:lnTo>
                  <a:lnTo>
                    <a:pt x="0" y="7620"/>
                  </a:lnTo>
                  <a:close/>
                </a:path>
              </a:pathLst>
            </a:custGeom>
            <a:solidFill>
              <a:srgbClr val="FFFFFF">
                <a:alpha val="32941"/>
              </a:srgbClr>
            </a:solidFill>
          </p:spPr>
          <p:txBody>
            <a:bodyPr/>
            <a:lstStyle/>
            <a:p>
              <a:endParaRPr lang="en-US"/>
            </a:p>
          </p:txBody>
        </p:sp>
      </p:grpSp>
      <p:grpSp>
        <p:nvGrpSpPr>
          <p:cNvPr id="23" name="Group 23"/>
          <p:cNvGrpSpPr>
            <a:grpSpLocks noChangeAspect="1"/>
          </p:cNvGrpSpPr>
          <p:nvPr/>
        </p:nvGrpSpPr>
        <p:grpSpPr>
          <a:xfrm rot="-118920">
            <a:off x="1789062" y="4997634"/>
            <a:ext cx="4780026" cy="1716034"/>
            <a:chOff x="0" y="0"/>
            <a:chExt cx="6373368" cy="2288045"/>
          </a:xfrm>
        </p:grpSpPr>
        <p:sp>
          <p:nvSpPr>
            <p:cNvPr id="24" name="Freeform 24"/>
            <p:cNvSpPr/>
            <p:nvPr/>
          </p:nvSpPr>
          <p:spPr>
            <a:xfrm>
              <a:off x="0" y="0"/>
              <a:ext cx="6373368" cy="2288032"/>
            </a:xfrm>
            <a:custGeom>
              <a:avLst/>
              <a:gdLst/>
              <a:ahLst/>
              <a:cxnLst/>
              <a:rect l="l" t="t" r="r" b="b"/>
              <a:pathLst>
                <a:path w="6373368" h="2288032">
                  <a:moveTo>
                    <a:pt x="263017" y="2667"/>
                  </a:moveTo>
                  <a:cubicBezTo>
                    <a:pt x="185801" y="0"/>
                    <a:pt x="119761" y="58928"/>
                    <a:pt x="114427" y="136652"/>
                  </a:cubicBezTo>
                  <a:lnTo>
                    <a:pt x="5588" y="1700403"/>
                  </a:lnTo>
                  <a:cubicBezTo>
                    <a:pt x="0" y="1779778"/>
                    <a:pt x="59944" y="1848485"/>
                    <a:pt x="139192" y="1854073"/>
                  </a:cubicBezTo>
                  <a:lnTo>
                    <a:pt x="6373368" y="2288032"/>
                  </a:lnTo>
                  <a:lnTo>
                    <a:pt x="6373241" y="1717167"/>
                  </a:lnTo>
                  <a:lnTo>
                    <a:pt x="6372860" y="427863"/>
                  </a:lnTo>
                  <a:lnTo>
                    <a:pt x="266319" y="2794"/>
                  </a:lnTo>
                  <a:lnTo>
                    <a:pt x="263017" y="2667"/>
                  </a:lnTo>
                  <a:close/>
                </a:path>
              </a:pathLst>
            </a:custGeom>
            <a:blipFill>
              <a:blip r:embed="rId6">
                <a:alphaModFix amt="32999"/>
              </a:blip>
              <a:stretch>
                <a:fillRect l="-638" t="-1591" b="-1892"/>
              </a:stretch>
            </a:blipFill>
          </p:spPr>
          <p:txBody>
            <a:bodyPr/>
            <a:lstStyle/>
            <a:p>
              <a:endParaRPr lang="en-US"/>
            </a:p>
          </p:txBody>
        </p:sp>
      </p:grpSp>
      <p:grpSp>
        <p:nvGrpSpPr>
          <p:cNvPr id="25" name="Group 25"/>
          <p:cNvGrpSpPr>
            <a:grpSpLocks noChangeAspect="1"/>
          </p:cNvGrpSpPr>
          <p:nvPr/>
        </p:nvGrpSpPr>
        <p:grpSpPr>
          <a:xfrm rot="-420000">
            <a:off x="470621" y="4735125"/>
            <a:ext cx="1687506" cy="1563748"/>
            <a:chOff x="0" y="0"/>
            <a:chExt cx="2250008" cy="2084997"/>
          </a:xfrm>
        </p:grpSpPr>
        <p:sp>
          <p:nvSpPr>
            <p:cNvPr id="26" name="Freeform 26"/>
            <p:cNvSpPr/>
            <p:nvPr/>
          </p:nvSpPr>
          <p:spPr>
            <a:xfrm>
              <a:off x="0" y="0"/>
              <a:ext cx="2250059" cy="2084959"/>
            </a:xfrm>
            <a:custGeom>
              <a:avLst/>
              <a:gdLst/>
              <a:ahLst/>
              <a:cxnLst/>
              <a:rect l="l" t="t" r="r" b="b"/>
              <a:pathLst>
                <a:path w="2250059" h="2084959">
                  <a:moveTo>
                    <a:pt x="2250059" y="0"/>
                  </a:moveTo>
                  <a:lnTo>
                    <a:pt x="2132711" y="0"/>
                  </a:lnTo>
                  <a:lnTo>
                    <a:pt x="0" y="0"/>
                  </a:lnTo>
                  <a:lnTo>
                    <a:pt x="0" y="2084959"/>
                  </a:lnTo>
                  <a:lnTo>
                    <a:pt x="2249932" y="2084959"/>
                  </a:lnTo>
                  <a:lnTo>
                    <a:pt x="2250059" y="0"/>
                  </a:lnTo>
                  <a:close/>
                </a:path>
              </a:pathLst>
            </a:custGeom>
            <a:blipFill>
              <a:blip r:embed="rId7"/>
              <a:stretch>
                <a:fillRect l="-12064" r="-12061" b="-1"/>
              </a:stretch>
            </a:blipFill>
          </p:spPr>
          <p:txBody>
            <a:bodyPr/>
            <a:lstStyle/>
            <a:p>
              <a:endParaRPr lang="en-US"/>
            </a:p>
          </p:txBody>
        </p:sp>
      </p:grpSp>
      <p:sp>
        <p:nvSpPr>
          <p:cNvPr id="27" name="Freeform 27"/>
          <p:cNvSpPr/>
          <p:nvPr/>
        </p:nvSpPr>
        <p:spPr>
          <a:xfrm>
            <a:off x="5635114" y="-888987"/>
            <a:ext cx="5945886" cy="7463933"/>
          </a:xfrm>
          <a:custGeom>
            <a:avLst/>
            <a:gdLst/>
            <a:ahLst/>
            <a:cxnLst/>
            <a:rect l="l" t="t" r="r" b="b"/>
            <a:pathLst>
              <a:path w="5945886" h="7463933">
                <a:moveTo>
                  <a:pt x="0" y="0"/>
                </a:moveTo>
                <a:lnTo>
                  <a:pt x="5945886" y="0"/>
                </a:lnTo>
                <a:lnTo>
                  <a:pt x="5945886" y="7463933"/>
                </a:lnTo>
                <a:lnTo>
                  <a:pt x="0" y="74639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TextBox 28"/>
          <p:cNvSpPr txBox="1"/>
          <p:nvPr/>
        </p:nvSpPr>
        <p:spPr>
          <a:xfrm>
            <a:off x="837000" y="2606088"/>
            <a:ext cx="5763854" cy="779120"/>
          </a:xfrm>
          <a:prstGeom prst="rect">
            <a:avLst/>
          </a:prstGeom>
        </p:spPr>
        <p:txBody>
          <a:bodyPr lIns="0" tIns="0" rIns="0" bIns="0" rtlCol="0" anchor="t">
            <a:spAutoFit/>
          </a:bodyPr>
          <a:lstStyle/>
          <a:p>
            <a:pPr algn="l">
              <a:lnSpc>
                <a:spcPts val="1959"/>
              </a:lnSpc>
            </a:pPr>
            <a:r>
              <a:rPr lang="en-US" sz="1399" b="1" spc="40">
                <a:solidFill>
                  <a:srgbClr val="F68A34"/>
                </a:solidFill>
                <a:latin typeface="Arimo Bold"/>
                <a:ea typeface="Arimo Bold"/>
                <a:cs typeface="Arimo Bold"/>
                <a:sym typeface="Arimo Bold"/>
              </a:rPr>
              <a:t>FURTHER ACTIVITY</a:t>
            </a:r>
          </a:p>
          <a:p>
            <a:pPr algn="l">
              <a:lnSpc>
                <a:spcPts val="2240"/>
              </a:lnSpc>
            </a:pP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Can you physically act this out? </a:t>
            </a: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You’ll find 3 extracts of the script that was sent out to you alongside this pdf. </a:t>
            </a:r>
          </a:p>
        </p:txBody>
      </p:sp>
      <p:sp>
        <p:nvSpPr>
          <p:cNvPr id="29" name="TextBox 29"/>
          <p:cNvSpPr txBox="1"/>
          <p:nvPr/>
        </p:nvSpPr>
        <p:spPr>
          <a:xfrm>
            <a:off x="1164498" y="1112987"/>
            <a:ext cx="6888423" cy="1072391"/>
          </a:xfrm>
          <a:prstGeom prst="rect">
            <a:avLst/>
          </a:prstGeom>
        </p:spPr>
        <p:txBody>
          <a:bodyPr lIns="0" tIns="0" rIns="0" bIns="0" rtlCol="0" anchor="t">
            <a:spAutoFit/>
          </a:bodyPr>
          <a:lstStyle/>
          <a:p>
            <a:pPr algn="l">
              <a:lnSpc>
                <a:spcPts val="1959"/>
              </a:lnSpc>
            </a:pPr>
            <a:r>
              <a:rPr lang="en-US" sz="1399" b="1">
                <a:solidFill>
                  <a:srgbClr val="231F20"/>
                </a:solidFill>
                <a:latin typeface="Arimo Bold"/>
                <a:ea typeface="Arimo Bold"/>
                <a:cs typeface="Arimo Bold"/>
                <a:sym typeface="Arimo Bold"/>
              </a:rPr>
              <a:t>If you were the director, writer or actor what would you change about the story?</a:t>
            </a:r>
          </a:p>
          <a:p>
            <a:pPr algn="l">
              <a:lnSpc>
                <a:spcPts val="2240"/>
              </a:lnSpc>
            </a:pPr>
            <a:r>
              <a:rPr lang="en-US" sz="1200">
                <a:solidFill>
                  <a:srgbClr val="231F20"/>
                </a:solidFill>
                <a:latin typeface="Arimo"/>
                <a:ea typeface="Arimo"/>
                <a:cs typeface="Arimo"/>
                <a:sym typeface="Arimo"/>
              </a:rPr>
              <a:t>• Is there another way this could have been shown? Show us! • Did you have questions that were left unanswered? Can you find a way to answer them? • If you were to perform this back, what would you do differently?</a:t>
            </a:r>
          </a:p>
        </p:txBody>
      </p:sp>
      <p:sp>
        <p:nvSpPr>
          <p:cNvPr id="30" name="TextBox 30"/>
          <p:cNvSpPr txBox="1"/>
          <p:nvPr/>
        </p:nvSpPr>
        <p:spPr>
          <a:xfrm>
            <a:off x="1052951" y="3451317"/>
            <a:ext cx="4467244" cy="125425"/>
          </a:xfrm>
          <a:prstGeom prst="rect">
            <a:avLst/>
          </a:prstGeom>
        </p:spPr>
        <p:txBody>
          <a:bodyPr lIns="0" tIns="0" rIns="0" bIns="0" rtlCol="0" anchor="t">
            <a:spAutoFit/>
          </a:bodyPr>
          <a:lstStyle/>
          <a:p>
            <a:pPr algn="l">
              <a:lnSpc>
                <a:spcPts val="639"/>
              </a:lnSpc>
            </a:pPr>
            <a:r>
              <a:rPr lang="en-US" sz="1200">
                <a:solidFill>
                  <a:srgbClr val="FFFFFF"/>
                </a:solidFill>
                <a:latin typeface="Arimo"/>
                <a:ea typeface="Arimo"/>
                <a:cs typeface="Arimo"/>
                <a:sym typeface="Arimo"/>
              </a:rPr>
              <a:t>By clicking here you will find a brief breakdown of each scene</a:t>
            </a:r>
            <a:r>
              <a:rPr lang="en-US" sz="1200">
                <a:solidFill>
                  <a:srgbClr val="231F20"/>
                </a:solidFill>
                <a:latin typeface="Arimo"/>
                <a:ea typeface="Arimo"/>
                <a:cs typeface="Arimo"/>
                <a:sym typeface="Arimo"/>
              </a:rPr>
              <a:t> </a:t>
            </a:r>
          </a:p>
        </p:txBody>
      </p:sp>
      <p:sp>
        <p:nvSpPr>
          <p:cNvPr id="31" name="TextBox 31"/>
          <p:cNvSpPr txBox="1"/>
          <p:nvPr/>
        </p:nvSpPr>
        <p:spPr>
          <a:xfrm>
            <a:off x="837000" y="3507248"/>
            <a:ext cx="6331820" cy="923087"/>
          </a:xfrm>
          <a:prstGeom prst="rect">
            <a:avLst/>
          </a:prstGeom>
        </p:spPr>
        <p:txBody>
          <a:bodyPr lIns="0" tIns="0" rIns="0" bIns="0" rtlCol="0" anchor="t">
            <a:spAutoFit/>
          </a:bodyPr>
          <a:lstStyle/>
          <a:p>
            <a:pPr algn="just">
              <a:lnSpc>
                <a:spcPts val="3000"/>
              </a:lnSpc>
            </a:pP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Can you work in groups each having at least one director, one writer, and two actors?</a:t>
            </a:r>
          </a:p>
          <a:p>
            <a:pPr algn="just">
              <a:lnSpc>
                <a:spcPts val="1480"/>
              </a:lnSpc>
            </a:pP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Are you happy to present it back to the rest of the class?</a:t>
            </a:r>
          </a:p>
          <a:p>
            <a:pPr algn="just">
              <a:lnSpc>
                <a:spcPts val="3000"/>
              </a:lnSpc>
            </a:pP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Groups could even write a review on peer performances!</a:t>
            </a:r>
          </a:p>
        </p:txBody>
      </p:sp>
      <p:sp>
        <p:nvSpPr>
          <p:cNvPr id="32" name="TextBox 32"/>
          <p:cNvSpPr txBox="1"/>
          <p:nvPr/>
        </p:nvSpPr>
        <p:spPr>
          <a:xfrm>
            <a:off x="693001" y="538296"/>
            <a:ext cx="7915056" cy="275594"/>
          </a:xfrm>
          <a:prstGeom prst="rect">
            <a:avLst/>
          </a:prstGeom>
        </p:spPr>
        <p:txBody>
          <a:bodyPr lIns="0" tIns="0" rIns="0" bIns="0" rtlCol="0" anchor="t">
            <a:spAutoFit/>
          </a:bodyPr>
          <a:lstStyle/>
          <a:p>
            <a:pPr algn="l">
              <a:lnSpc>
                <a:spcPts val="1550"/>
              </a:lnSpc>
            </a:pPr>
            <a:r>
              <a:rPr lang="en-US" sz="3100">
                <a:solidFill>
                  <a:srgbClr val="F68A34"/>
                </a:solidFill>
                <a:latin typeface="Arimo"/>
                <a:ea typeface="Arimo"/>
                <a:cs typeface="Arimo"/>
                <a:sym typeface="Arimo"/>
              </a:rPr>
              <a:t>LET'S EVALUATE: YOUR TIME TO SHINE!</a:t>
            </a:r>
          </a:p>
        </p:txBody>
      </p:sp>
      <p:sp>
        <p:nvSpPr>
          <p:cNvPr id="33" name="TextBox 33"/>
          <p:cNvSpPr txBox="1"/>
          <p:nvPr/>
        </p:nvSpPr>
        <p:spPr>
          <a:xfrm>
            <a:off x="720004" y="970112"/>
            <a:ext cx="201663" cy="403508"/>
          </a:xfrm>
          <a:prstGeom prst="rect">
            <a:avLst/>
          </a:prstGeom>
        </p:spPr>
        <p:txBody>
          <a:bodyPr lIns="0" tIns="0" rIns="0" bIns="0" rtlCol="0" anchor="t">
            <a:spAutoFit/>
          </a:bodyPr>
          <a:lstStyle/>
          <a:p>
            <a:pPr algn="l">
              <a:lnSpc>
                <a:spcPts val="3499"/>
              </a:lnSpc>
            </a:pPr>
            <a:r>
              <a:rPr lang="en-US" sz="1399" b="1">
                <a:solidFill>
                  <a:srgbClr val="F68A34"/>
                </a:solidFill>
                <a:latin typeface="Arimo Bold"/>
                <a:ea typeface="Arimo Bold"/>
                <a:cs typeface="Arimo Bold"/>
                <a:sym typeface="Arimo Bold"/>
              </a:rPr>
              <a:t>4. </a:t>
            </a:r>
          </a:p>
        </p:txBody>
      </p:sp>
      <p:sp>
        <p:nvSpPr>
          <p:cNvPr id="34" name="TextBox 34"/>
          <p:cNvSpPr txBox="1"/>
          <p:nvPr/>
        </p:nvSpPr>
        <p:spPr>
          <a:xfrm>
            <a:off x="10155446" y="7160057"/>
            <a:ext cx="317396" cy="290703"/>
          </a:xfrm>
          <a:prstGeom prst="rect">
            <a:avLst/>
          </a:prstGeom>
        </p:spPr>
        <p:txBody>
          <a:bodyPr lIns="0" tIns="0" rIns="0" bIns="0" rtlCol="0" anchor="t">
            <a:spAutoFit/>
          </a:bodyPr>
          <a:lstStyle/>
          <a:p>
            <a:pPr algn="l">
              <a:lnSpc>
                <a:spcPts val="2351"/>
              </a:lnSpc>
            </a:pPr>
            <a:r>
              <a:rPr lang="en-US" sz="1679" b="1" spc="-57" dirty="0">
                <a:solidFill>
                  <a:srgbClr val="F68A34"/>
                </a:solidFill>
                <a:latin typeface="Open Sans Condensed Medium"/>
                <a:ea typeface="Open Sans Condensed Medium"/>
                <a:cs typeface="Open Sans Condensed Medium"/>
                <a:sym typeface="Open Sans Condensed Medium"/>
              </a:rPr>
              <a:t>14</a:t>
            </a:r>
          </a:p>
        </p:txBody>
      </p:sp>
      <p:sp>
        <p:nvSpPr>
          <p:cNvPr id="35" name="TextBox 35"/>
          <p:cNvSpPr txBox="1"/>
          <p:nvPr/>
        </p:nvSpPr>
        <p:spPr>
          <a:xfrm rot="120000">
            <a:off x="2025963" y="5197283"/>
            <a:ext cx="4798190" cy="1335405"/>
          </a:xfrm>
          <a:prstGeom prst="rect">
            <a:avLst/>
          </a:prstGeom>
        </p:spPr>
        <p:txBody>
          <a:bodyPr lIns="0" tIns="0" rIns="0" bIns="0" rtlCol="0" anchor="t">
            <a:spAutoFit/>
          </a:bodyPr>
          <a:lstStyle/>
          <a:p>
            <a:pPr algn="just">
              <a:lnSpc>
                <a:spcPts val="2100"/>
              </a:lnSpc>
            </a:pPr>
            <a:r>
              <a:rPr lang="en-US" sz="1200" b="1">
                <a:solidFill>
                  <a:srgbClr val="FFFFFF"/>
                </a:solidFill>
                <a:latin typeface="Arimo Bold"/>
                <a:ea typeface="Arimo Bold"/>
                <a:cs typeface="Arimo Bold"/>
                <a:sym typeface="Arimo Bold"/>
              </a:rPr>
              <a:t>PIRATES WORE EYE PATCHES. </a:t>
            </a:r>
            <a:r>
              <a:rPr lang="en-US" sz="1200">
                <a:solidFill>
                  <a:srgbClr val="231F20"/>
                </a:solidFill>
                <a:latin typeface="Arimo"/>
                <a:ea typeface="Arimo"/>
                <a:cs typeface="Arimo"/>
                <a:sym typeface="Arimo"/>
              </a:rPr>
              <a:t>Pirates wore eye patches. Some historians think eye patches were not just worn due to missing eyes. An eye patch was instead worn so that one eye would always be adjusted to the darkness below deck. This meant when you went below deck you didn’t need to wait for your eyes to adjust.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869940">
            <a:off x="4891640" y="5423983"/>
            <a:ext cx="6291491" cy="2819057"/>
            <a:chOff x="0" y="0"/>
            <a:chExt cx="8388655" cy="3758743"/>
          </a:xfrm>
        </p:grpSpPr>
        <p:sp>
          <p:nvSpPr>
            <p:cNvPr id="3" name="Freeform 3"/>
            <p:cNvSpPr/>
            <p:nvPr/>
          </p:nvSpPr>
          <p:spPr>
            <a:xfrm>
              <a:off x="0" y="0"/>
              <a:ext cx="8388604" cy="3758692"/>
            </a:xfrm>
            <a:custGeom>
              <a:avLst/>
              <a:gdLst/>
              <a:ahLst/>
              <a:cxnLst/>
              <a:rect l="l" t="t" r="r" b="b"/>
              <a:pathLst>
                <a:path w="8388604" h="3758692">
                  <a:moveTo>
                    <a:pt x="0" y="3758692"/>
                  </a:moveTo>
                  <a:lnTo>
                    <a:pt x="8388604" y="3685667"/>
                  </a:lnTo>
                  <a:lnTo>
                    <a:pt x="8375523" y="2182241"/>
                  </a:lnTo>
                  <a:lnTo>
                    <a:pt x="8374253" y="2033524"/>
                  </a:lnTo>
                  <a:lnTo>
                    <a:pt x="1042416" y="0"/>
                  </a:lnTo>
                  <a:lnTo>
                    <a:pt x="0" y="3758692"/>
                  </a:lnTo>
                  <a:close/>
                </a:path>
              </a:pathLst>
            </a:custGeom>
            <a:blipFill>
              <a:blip r:embed="rId2"/>
              <a:stretch>
                <a:fillRect l="-1502" t="-2252" b="-22"/>
              </a:stretch>
            </a:blipFill>
          </p:spPr>
          <p:txBody>
            <a:bodyPr/>
            <a:lstStyle/>
            <a:p>
              <a:endParaRPr lang="en-US"/>
            </a:p>
          </p:txBody>
        </p:sp>
      </p:grpSp>
      <p:grpSp>
        <p:nvGrpSpPr>
          <p:cNvPr id="4" name="Group 4"/>
          <p:cNvGrpSpPr>
            <a:grpSpLocks noChangeAspect="1"/>
          </p:cNvGrpSpPr>
          <p:nvPr/>
        </p:nvGrpSpPr>
        <p:grpSpPr>
          <a:xfrm>
            <a:off x="125501" y="6857505"/>
            <a:ext cx="586007" cy="586007"/>
            <a:chOff x="0" y="0"/>
            <a:chExt cx="586003" cy="586003"/>
          </a:xfrm>
        </p:grpSpPr>
        <p:sp>
          <p:nvSpPr>
            <p:cNvPr id="5" name="Freeform 5"/>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solidFill>
          </p:spPr>
          <p:txBody>
            <a:bodyPr/>
            <a:lstStyle/>
            <a:p>
              <a:endParaRPr lang="en-US"/>
            </a:p>
          </p:txBody>
        </p:sp>
        <p:sp>
          <p:nvSpPr>
            <p:cNvPr id="6" name="Freeform 6"/>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solidFill>
          </p:spPr>
          <p:txBody>
            <a:bodyPr/>
            <a:lstStyle/>
            <a:p>
              <a:endParaRPr lang="en-US"/>
            </a:p>
          </p:txBody>
        </p:sp>
        <p:sp>
          <p:nvSpPr>
            <p:cNvPr id="7" name="Freeform 7"/>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solidFill>
          </p:spPr>
          <p:txBody>
            <a:bodyPr/>
            <a:lstStyle/>
            <a:p>
              <a:endParaRPr lang="en-US"/>
            </a:p>
          </p:txBody>
        </p:sp>
      </p:grpSp>
      <p:grpSp>
        <p:nvGrpSpPr>
          <p:cNvPr id="8" name="Group 8"/>
          <p:cNvGrpSpPr>
            <a:grpSpLocks noChangeAspect="1"/>
          </p:cNvGrpSpPr>
          <p:nvPr/>
        </p:nvGrpSpPr>
        <p:grpSpPr>
          <a:xfrm>
            <a:off x="613296" y="912762"/>
            <a:ext cx="10142201" cy="177803"/>
            <a:chOff x="0" y="0"/>
            <a:chExt cx="10142207" cy="177800"/>
          </a:xfrm>
        </p:grpSpPr>
        <p:sp>
          <p:nvSpPr>
            <p:cNvPr id="9" name="Freeform 9"/>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solidFill>
          </p:spPr>
          <p:txBody>
            <a:bodyPr/>
            <a:lstStyle/>
            <a:p>
              <a:endParaRPr lang="en-US"/>
            </a:p>
          </p:txBody>
        </p:sp>
        <p:sp>
          <p:nvSpPr>
            <p:cNvPr id="10" name="Freeform 10"/>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sp>
        <p:nvSpPr>
          <p:cNvPr id="11" name="TextBox 11"/>
          <p:cNvSpPr txBox="1"/>
          <p:nvPr/>
        </p:nvSpPr>
        <p:spPr>
          <a:xfrm>
            <a:off x="676799" y="1834429"/>
            <a:ext cx="1951387" cy="746636"/>
          </a:xfrm>
          <a:prstGeom prst="rect">
            <a:avLst/>
          </a:prstGeom>
        </p:spPr>
        <p:txBody>
          <a:bodyPr lIns="0" tIns="0" rIns="0" bIns="0" rtlCol="0" anchor="t">
            <a:spAutoFit/>
          </a:bodyPr>
          <a:lstStyle/>
          <a:p>
            <a:pPr algn="l">
              <a:lnSpc>
                <a:spcPts val="1200"/>
              </a:lnSpc>
            </a:pPr>
            <a:r>
              <a:rPr lang="en-US" sz="1000" b="1">
                <a:solidFill>
                  <a:srgbClr val="231F20"/>
                </a:solidFill>
                <a:latin typeface="Arimo Bold"/>
                <a:ea typeface="Arimo Bold"/>
                <a:cs typeface="Arimo Bold"/>
                <a:sym typeface="Arimo Bold"/>
              </a:rPr>
              <a:t>VERSE 1: </a:t>
            </a:r>
            <a:r>
              <a:rPr lang="en-US" sz="1000">
                <a:solidFill>
                  <a:srgbClr val="231F20"/>
                </a:solidFill>
                <a:latin typeface="Arimo"/>
                <a:ea typeface="Arimo"/>
                <a:cs typeface="Arimo"/>
                <a:sym typeface="Arimo"/>
              </a:rPr>
              <a:t>Oh, the real gold was in a chest. A rare chest and a pirates chest And the gold in the chest And the gold will fill our galley-o </a:t>
            </a:r>
          </a:p>
        </p:txBody>
      </p:sp>
      <p:sp>
        <p:nvSpPr>
          <p:cNvPr id="12" name="TextBox 12"/>
          <p:cNvSpPr txBox="1"/>
          <p:nvPr/>
        </p:nvSpPr>
        <p:spPr>
          <a:xfrm>
            <a:off x="676799" y="2901229"/>
            <a:ext cx="3093158" cy="1051436"/>
          </a:xfrm>
          <a:prstGeom prst="rect">
            <a:avLst/>
          </a:prstGeom>
        </p:spPr>
        <p:txBody>
          <a:bodyPr lIns="0" tIns="0" rIns="0" bIns="0" rtlCol="0" anchor="t">
            <a:spAutoFit/>
          </a:bodyPr>
          <a:lstStyle/>
          <a:p>
            <a:pPr algn="just">
              <a:lnSpc>
                <a:spcPts val="1200"/>
              </a:lnSpc>
            </a:pPr>
            <a:r>
              <a:rPr lang="en-US" sz="1000" b="1">
                <a:solidFill>
                  <a:srgbClr val="231F20"/>
                </a:solidFill>
                <a:latin typeface="Arimo Bold"/>
                <a:ea typeface="Arimo Bold"/>
                <a:cs typeface="Arimo Bold"/>
                <a:sym typeface="Arimo Bold"/>
              </a:rPr>
              <a:t>CHORUS </a:t>
            </a:r>
            <a:r>
              <a:rPr lang="en-US" sz="1000">
                <a:solidFill>
                  <a:srgbClr val="231F20"/>
                </a:solidFill>
                <a:latin typeface="Arimo"/>
                <a:ea typeface="Arimo"/>
                <a:cs typeface="Arimo"/>
                <a:sym typeface="Arimo"/>
              </a:rPr>
              <a:t>VERSE 2: Oh, the real chest was in a hole. A rare hole and a pirate’s hole And the chest in the hole. And the gold in the chest And the gold will fill our galley-o </a:t>
            </a:r>
          </a:p>
        </p:txBody>
      </p:sp>
      <p:sp>
        <p:nvSpPr>
          <p:cNvPr id="13" name="TextBox 13"/>
          <p:cNvSpPr txBox="1"/>
          <p:nvPr/>
        </p:nvSpPr>
        <p:spPr>
          <a:xfrm>
            <a:off x="676799" y="5644429"/>
            <a:ext cx="3095606" cy="1203836"/>
          </a:xfrm>
          <a:prstGeom prst="rect">
            <a:avLst/>
          </a:prstGeom>
        </p:spPr>
        <p:txBody>
          <a:bodyPr lIns="0" tIns="0" rIns="0" bIns="0" rtlCol="0" anchor="t">
            <a:spAutoFit/>
          </a:bodyPr>
          <a:lstStyle/>
          <a:p>
            <a:pPr algn="just">
              <a:lnSpc>
                <a:spcPts val="1200"/>
              </a:lnSpc>
            </a:pPr>
            <a:r>
              <a:rPr lang="en-US" sz="1000" b="1">
                <a:solidFill>
                  <a:srgbClr val="231F20"/>
                </a:solidFill>
                <a:latin typeface="Arimo Bold"/>
                <a:ea typeface="Arimo Bold"/>
                <a:cs typeface="Arimo Bold"/>
                <a:sym typeface="Arimo Bold"/>
              </a:rPr>
              <a:t>CHORUS VERSE 4: </a:t>
            </a:r>
            <a:r>
              <a:rPr lang="en-US" sz="1000">
                <a:solidFill>
                  <a:srgbClr val="231F20"/>
                </a:solidFill>
                <a:latin typeface="Arimo"/>
                <a:ea typeface="Arimo"/>
                <a:cs typeface="Arimo"/>
                <a:sym typeface="Arimo"/>
              </a:rPr>
              <a:t>Oh, the real sand was by a rock. A rare rock and a pirate’s rock. And the sand by the rock. And the hole in the sand. And the chest in the hole. And the gold in the chest And the gold will fill our galley-o </a:t>
            </a:r>
          </a:p>
        </p:txBody>
      </p:sp>
      <p:sp>
        <p:nvSpPr>
          <p:cNvPr id="14" name="TextBox 14"/>
          <p:cNvSpPr txBox="1"/>
          <p:nvPr/>
        </p:nvSpPr>
        <p:spPr>
          <a:xfrm>
            <a:off x="676799" y="4272829"/>
            <a:ext cx="3482292" cy="1051436"/>
          </a:xfrm>
          <a:prstGeom prst="rect">
            <a:avLst/>
          </a:prstGeom>
        </p:spPr>
        <p:txBody>
          <a:bodyPr lIns="0" tIns="0" rIns="0" bIns="0" rtlCol="0" anchor="t">
            <a:spAutoFit/>
          </a:bodyPr>
          <a:lstStyle/>
          <a:p>
            <a:pPr algn="just">
              <a:lnSpc>
                <a:spcPts val="1200"/>
              </a:lnSpc>
            </a:pPr>
            <a:r>
              <a:rPr lang="en-US" sz="1000" b="1">
                <a:solidFill>
                  <a:srgbClr val="231F20"/>
                </a:solidFill>
                <a:latin typeface="Arimo Bold"/>
                <a:ea typeface="Arimo Bold"/>
                <a:cs typeface="Arimo Bold"/>
                <a:sym typeface="Arimo Bold"/>
              </a:rPr>
              <a:t>CHORUS VERSE 3: </a:t>
            </a:r>
            <a:r>
              <a:rPr lang="en-US" sz="1000">
                <a:solidFill>
                  <a:srgbClr val="231F20"/>
                </a:solidFill>
                <a:latin typeface="Arimo"/>
                <a:ea typeface="Arimo"/>
                <a:cs typeface="Arimo"/>
                <a:sym typeface="Arimo"/>
              </a:rPr>
              <a:t>Well, the real hole was in the sand. A rare sand and a pirate’s sand. And the hole in the sand. And the chest in the hole. And the gold in the chest. And the gold will fill our galley-o</a:t>
            </a:r>
          </a:p>
        </p:txBody>
      </p:sp>
      <p:sp>
        <p:nvSpPr>
          <p:cNvPr id="15" name="TextBox 15"/>
          <p:cNvSpPr txBox="1"/>
          <p:nvPr/>
        </p:nvSpPr>
        <p:spPr>
          <a:xfrm>
            <a:off x="5566810" y="4882429"/>
            <a:ext cx="3379556" cy="594236"/>
          </a:xfrm>
          <a:prstGeom prst="rect">
            <a:avLst/>
          </a:prstGeom>
        </p:spPr>
        <p:txBody>
          <a:bodyPr lIns="0" tIns="0" rIns="0" bIns="0" rtlCol="0" anchor="t">
            <a:spAutoFit/>
          </a:bodyPr>
          <a:lstStyle/>
          <a:p>
            <a:pPr algn="l">
              <a:lnSpc>
                <a:spcPts val="1200"/>
              </a:lnSpc>
            </a:pPr>
            <a:r>
              <a:rPr lang="en-US" sz="1000" b="1">
                <a:solidFill>
                  <a:srgbClr val="231F20"/>
                </a:solidFill>
                <a:latin typeface="Arimo Bold"/>
                <a:ea typeface="Arimo Bold"/>
                <a:cs typeface="Arimo Bold"/>
                <a:sym typeface="Arimo Bold"/>
              </a:rPr>
              <a:t>CHORUS </a:t>
            </a:r>
            <a:r>
              <a:rPr lang="en-US" sz="1000">
                <a:solidFill>
                  <a:srgbClr val="231F20"/>
                </a:solidFill>
                <a:latin typeface="Arimo"/>
                <a:ea typeface="Arimo"/>
                <a:cs typeface="Arimo"/>
                <a:sym typeface="Arimo"/>
              </a:rPr>
              <a:t>Ho ro we got our gold. The gold will fill our galley-o. Real gold, the pirate’s gold. The gold will fill our galley-o.</a:t>
            </a:r>
          </a:p>
        </p:txBody>
      </p:sp>
      <p:sp>
        <p:nvSpPr>
          <p:cNvPr id="16" name="TextBox 16"/>
          <p:cNvSpPr txBox="1"/>
          <p:nvPr/>
        </p:nvSpPr>
        <p:spPr>
          <a:xfrm>
            <a:off x="3834013" y="1238250"/>
            <a:ext cx="3379556" cy="441836"/>
          </a:xfrm>
          <a:prstGeom prst="rect">
            <a:avLst/>
          </a:prstGeom>
        </p:spPr>
        <p:txBody>
          <a:bodyPr lIns="0" tIns="0" rIns="0" bIns="0" rtlCol="0" anchor="t">
            <a:spAutoFit/>
          </a:bodyPr>
          <a:lstStyle/>
          <a:p>
            <a:pPr algn="ctr">
              <a:lnSpc>
                <a:spcPts val="1200"/>
              </a:lnSpc>
            </a:pPr>
            <a:r>
              <a:rPr lang="en-US" sz="1000" b="1">
                <a:solidFill>
                  <a:srgbClr val="231F20"/>
                </a:solidFill>
                <a:latin typeface="Arimo Bold"/>
                <a:ea typeface="Arimo Bold"/>
                <a:cs typeface="Arimo Bold"/>
                <a:sym typeface="Arimo Bold"/>
              </a:rPr>
              <a:t>CHORUS: </a:t>
            </a:r>
            <a:r>
              <a:rPr lang="en-US" sz="1000">
                <a:solidFill>
                  <a:srgbClr val="231F20"/>
                </a:solidFill>
                <a:latin typeface="Arimo"/>
                <a:ea typeface="Arimo"/>
                <a:cs typeface="Arimo"/>
                <a:sym typeface="Arimo"/>
              </a:rPr>
              <a:t>Ho ro we got our gold. The gold will fill our galley-o. Real gold, the pirate’s gold. The gold will fill our galley-o.</a:t>
            </a:r>
          </a:p>
        </p:txBody>
      </p:sp>
      <p:sp>
        <p:nvSpPr>
          <p:cNvPr id="17" name="TextBox 17"/>
          <p:cNvSpPr txBox="1"/>
          <p:nvPr/>
        </p:nvSpPr>
        <p:spPr>
          <a:xfrm>
            <a:off x="5566810" y="1710604"/>
            <a:ext cx="3482292" cy="1327661"/>
          </a:xfrm>
          <a:prstGeom prst="rect">
            <a:avLst/>
          </a:prstGeom>
        </p:spPr>
        <p:txBody>
          <a:bodyPr lIns="0" tIns="0" rIns="0" bIns="0" rtlCol="0" anchor="t">
            <a:spAutoFit/>
          </a:bodyPr>
          <a:lstStyle/>
          <a:p>
            <a:pPr algn="just">
              <a:lnSpc>
                <a:spcPts val="2500"/>
              </a:lnSpc>
            </a:pPr>
            <a:r>
              <a:rPr lang="en-US" sz="1000" b="1">
                <a:solidFill>
                  <a:srgbClr val="231F20"/>
                </a:solidFill>
                <a:latin typeface="Arimo Bold"/>
                <a:ea typeface="Arimo Bold"/>
                <a:cs typeface="Arimo Bold"/>
                <a:sym typeface="Arimo Bold"/>
              </a:rPr>
              <a:t>CHORUS </a:t>
            </a:r>
          </a:p>
          <a:p>
            <a:pPr algn="just">
              <a:lnSpc>
                <a:spcPts val="2300"/>
              </a:lnSpc>
            </a:pPr>
            <a:r>
              <a:rPr lang="en-US" sz="1000" b="1">
                <a:solidFill>
                  <a:srgbClr val="231F20"/>
                </a:solidFill>
                <a:latin typeface="Arimo Bold"/>
                <a:ea typeface="Arimo Bold"/>
                <a:cs typeface="Arimo Bold"/>
                <a:sym typeface="Arimo Bold"/>
              </a:rPr>
              <a:t>VERSE 5: </a:t>
            </a:r>
          </a:p>
          <a:p>
            <a:pPr algn="just">
              <a:lnSpc>
                <a:spcPts val="500"/>
              </a:lnSpc>
            </a:pPr>
            <a:r>
              <a:rPr lang="en-US" sz="1000">
                <a:solidFill>
                  <a:srgbClr val="231F20"/>
                </a:solidFill>
                <a:latin typeface="Arimo"/>
                <a:ea typeface="Arimo"/>
                <a:cs typeface="Arimo"/>
                <a:sym typeface="Arimo"/>
              </a:rPr>
              <a:t>Well, the real rock marked by a cross.</a:t>
            </a:r>
          </a:p>
          <a:p>
            <a:pPr algn="just">
              <a:lnSpc>
                <a:spcPts val="1900"/>
              </a:lnSpc>
            </a:pPr>
            <a:r>
              <a:rPr lang="en-US" sz="1000">
                <a:solidFill>
                  <a:srgbClr val="231F20"/>
                </a:solidFill>
                <a:latin typeface="Arimo"/>
                <a:ea typeface="Arimo"/>
                <a:cs typeface="Arimo"/>
                <a:sym typeface="Arimo"/>
              </a:rPr>
              <a:t>A rare cross and a pirate’s cross.</a:t>
            </a:r>
          </a:p>
          <a:p>
            <a:pPr algn="just">
              <a:lnSpc>
                <a:spcPts val="500"/>
              </a:lnSpc>
            </a:pPr>
            <a:r>
              <a:rPr lang="en-US" sz="1000">
                <a:solidFill>
                  <a:srgbClr val="231F20"/>
                </a:solidFill>
                <a:latin typeface="Arimo"/>
                <a:ea typeface="Arimo"/>
                <a:cs typeface="Arimo"/>
                <a:sym typeface="Arimo"/>
              </a:rPr>
              <a:t>And the cross on the rock. And the sand by the rock. </a:t>
            </a:r>
          </a:p>
          <a:p>
            <a:pPr algn="just">
              <a:lnSpc>
                <a:spcPts val="1900"/>
              </a:lnSpc>
            </a:pPr>
            <a:r>
              <a:rPr lang="en-US" sz="1000">
                <a:solidFill>
                  <a:srgbClr val="231F20"/>
                </a:solidFill>
                <a:latin typeface="Arimo"/>
                <a:ea typeface="Arimo"/>
                <a:cs typeface="Arimo"/>
                <a:sym typeface="Arimo"/>
              </a:rPr>
              <a:t>And the hole in the sand. And the chest in the hole. </a:t>
            </a:r>
          </a:p>
          <a:p>
            <a:pPr algn="just">
              <a:lnSpc>
                <a:spcPts val="500"/>
              </a:lnSpc>
            </a:pPr>
            <a:r>
              <a:rPr lang="en-US" sz="1000">
                <a:solidFill>
                  <a:srgbClr val="231F20"/>
                </a:solidFill>
                <a:latin typeface="Arimo"/>
                <a:ea typeface="Arimo"/>
                <a:cs typeface="Arimo"/>
                <a:sym typeface="Arimo"/>
              </a:rPr>
              <a:t>And the gold in the chest And the gold will fill our galley-o.</a:t>
            </a:r>
          </a:p>
        </p:txBody>
      </p:sp>
      <p:sp>
        <p:nvSpPr>
          <p:cNvPr id="18" name="TextBox 18"/>
          <p:cNvSpPr txBox="1"/>
          <p:nvPr/>
        </p:nvSpPr>
        <p:spPr>
          <a:xfrm>
            <a:off x="5566810" y="3358429"/>
            <a:ext cx="4775711" cy="1203836"/>
          </a:xfrm>
          <a:prstGeom prst="rect">
            <a:avLst/>
          </a:prstGeom>
        </p:spPr>
        <p:txBody>
          <a:bodyPr lIns="0" tIns="0" rIns="0" bIns="0" rtlCol="0" anchor="t">
            <a:spAutoFit/>
          </a:bodyPr>
          <a:lstStyle/>
          <a:p>
            <a:pPr algn="l">
              <a:lnSpc>
                <a:spcPts val="1200"/>
              </a:lnSpc>
            </a:pPr>
            <a:r>
              <a:rPr lang="en-US" sz="1000" b="1">
                <a:solidFill>
                  <a:srgbClr val="231F20"/>
                </a:solidFill>
                <a:latin typeface="Arimo Bold"/>
                <a:ea typeface="Arimo Bold"/>
                <a:cs typeface="Arimo Bold"/>
                <a:sym typeface="Arimo Bold"/>
              </a:rPr>
              <a:t>CHORUS VERSE 6:</a:t>
            </a:r>
            <a:r>
              <a:rPr lang="en-US" sz="1000">
                <a:solidFill>
                  <a:srgbClr val="231F20"/>
                </a:solidFill>
                <a:latin typeface="Arimo"/>
                <a:ea typeface="Arimo"/>
                <a:cs typeface="Arimo"/>
                <a:sym typeface="Arimo"/>
              </a:rPr>
              <a:t> Oh, the real cross was on this map. A rare map and a pirate’s map. And the map with a cross. And the cross on the rock. And the sand by the rock. And the hole in the sand. And the chest in the hole. And the gold in the chest And the gold will fill our galley-o</a:t>
            </a:r>
          </a:p>
        </p:txBody>
      </p:sp>
      <p:sp>
        <p:nvSpPr>
          <p:cNvPr id="19" name="TextBox 19"/>
          <p:cNvSpPr txBox="1"/>
          <p:nvPr/>
        </p:nvSpPr>
        <p:spPr>
          <a:xfrm>
            <a:off x="702002" y="252546"/>
            <a:ext cx="9233998" cy="715010"/>
          </a:xfrm>
          <a:prstGeom prst="rect">
            <a:avLst/>
          </a:prstGeom>
        </p:spPr>
        <p:txBody>
          <a:bodyPr lIns="0" tIns="0" rIns="0" bIns="0" rtlCol="0" anchor="t">
            <a:spAutoFit/>
          </a:bodyPr>
          <a:lstStyle/>
          <a:p>
            <a:pPr algn="l">
              <a:lnSpc>
                <a:spcPts val="5740"/>
              </a:lnSpc>
            </a:pPr>
            <a:r>
              <a:rPr lang="en-US" sz="4100">
                <a:solidFill>
                  <a:srgbClr val="F68A34"/>
                </a:solidFill>
                <a:latin typeface="Arimo"/>
                <a:ea typeface="Arimo"/>
                <a:cs typeface="Arimo"/>
                <a:sym typeface="Arimo"/>
              </a:rPr>
              <a:t>RESOURCES: SEA SHANTY LYRICS</a:t>
            </a:r>
          </a:p>
        </p:txBody>
      </p:sp>
      <p:sp>
        <p:nvSpPr>
          <p:cNvPr id="20" name="TextBox 20"/>
          <p:cNvSpPr txBox="1"/>
          <p:nvPr/>
        </p:nvSpPr>
        <p:spPr>
          <a:xfrm>
            <a:off x="9936000" y="7118111"/>
            <a:ext cx="541633" cy="286425"/>
          </a:xfrm>
          <a:prstGeom prst="rect">
            <a:avLst/>
          </a:prstGeom>
        </p:spPr>
        <p:txBody>
          <a:bodyPr wrap="square" lIns="0" tIns="0" rIns="0" bIns="0" rtlCol="0" anchor="t">
            <a:spAutoFit/>
          </a:bodyPr>
          <a:lstStyle/>
          <a:p>
            <a:pPr algn="l">
              <a:lnSpc>
                <a:spcPts val="2351"/>
              </a:lnSpc>
            </a:pPr>
            <a:r>
              <a:rPr lang="en-US" sz="1679" b="1" spc="-57" dirty="0">
                <a:solidFill>
                  <a:srgbClr val="F68A34"/>
                </a:solidFill>
                <a:latin typeface="Open Sans Condensed Medium"/>
                <a:ea typeface="Open Sans Condensed Medium"/>
                <a:cs typeface="Open Sans Condensed Medium"/>
                <a:sym typeface="Open Sans Condensed Medium"/>
              </a:rPr>
              <a:t>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10040160">
            <a:off x="4999415" y="6541008"/>
            <a:ext cx="5936247" cy="1611106"/>
            <a:chOff x="0" y="0"/>
            <a:chExt cx="7914996" cy="2148142"/>
          </a:xfrm>
        </p:grpSpPr>
        <p:sp>
          <p:nvSpPr>
            <p:cNvPr id="3" name="Freeform 3"/>
            <p:cNvSpPr/>
            <p:nvPr/>
          </p:nvSpPr>
          <p:spPr>
            <a:xfrm>
              <a:off x="0" y="0"/>
              <a:ext cx="7914894" cy="2148078"/>
            </a:xfrm>
            <a:custGeom>
              <a:avLst/>
              <a:gdLst/>
              <a:ahLst/>
              <a:cxnLst/>
              <a:rect l="l" t="t" r="r" b="b"/>
              <a:pathLst>
                <a:path w="7914894" h="2148078">
                  <a:moveTo>
                    <a:pt x="0" y="2116709"/>
                  </a:moveTo>
                  <a:lnTo>
                    <a:pt x="673862" y="2148078"/>
                  </a:lnTo>
                  <a:lnTo>
                    <a:pt x="4950333" y="2123059"/>
                  </a:lnTo>
                  <a:lnTo>
                    <a:pt x="7914894" y="2105660"/>
                  </a:lnTo>
                  <a:lnTo>
                    <a:pt x="7912353" y="1671066"/>
                  </a:lnTo>
                  <a:lnTo>
                    <a:pt x="475615" y="0"/>
                  </a:lnTo>
                  <a:lnTo>
                    <a:pt x="0" y="2116709"/>
                  </a:lnTo>
                  <a:close/>
                </a:path>
              </a:pathLst>
            </a:custGeom>
            <a:blipFill>
              <a:blip r:embed="rId2"/>
              <a:stretch>
                <a:fillRect l="-1984" t="-2973" r="-1" b="-225"/>
              </a:stretch>
            </a:blipFill>
          </p:spPr>
          <p:txBody>
            <a:bodyPr/>
            <a:lstStyle/>
            <a:p>
              <a:endParaRPr lang="en-US"/>
            </a:p>
          </p:txBody>
        </p:sp>
      </p:grpSp>
      <p:grpSp>
        <p:nvGrpSpPr>
          <p:cNvPr id="4" name="Group 4"/>
          <p:cNvGrpSpPr>
            <a:grpSpLocks noChangeAspect="1"/>
          </p:cNvGrpSpPr>
          <p:nvPr/>
        </p:nvGrpSpPr>
        <p:grpSpPr>
          <a:xfrm>
            <a:off x="125501" y="6857505"/>
            <a:ext cx="586007" cy="586007"/>
            <a:chOff x="0" y="0"/>
            <a:chExt cx="586003" cy="586003"/>
          </a:xfrm>
        </p:grpSpPr>
        <p:sp>
          <p:nvSpPr>
            <p:cNvPr id="5" name="Freeform 5"/>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solidFill>
          </p:spPr>
          <p:txBody>
            <a:bodyPr/>
            <a:lstStyle/>
            <a:p>
              <a:endParaRPr lang="en-US"/>
            </a:p>
          </p:txBody>
        </p:sp>
        <p:sp>
          <p:nvSpPr>
            <p:cNvPr id="6" name="Freeform 6"/>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solidFill>
          </p:spPr>
          <p:txBody>
            <a:bodyPr/>
            <a:lstStyle/>
            <a:p>
              <a:endParaRPr lang="en-US"/>
            </a:p>
          </p:txBody>
        </p:sp>
        <p:sp>
          <p:nvSpPr>
            <p:cNvPr id="7" name="Freeform 7"/>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solidFill>
          </p:spPr>
          <p:txBody>
            <a:bodyPr/>
            <a:lstStyle/>
            <a:p>
              <a:endParaRPr lang="en-US"/>
            </a:p>
          </p:txBody>
        </p:sp>
      </p:grpSp>
      <p:grpSp>
        <p:nvGrpSpPr>
          <p:cNvPr id="8" name="Group 8"/>
          <p:cNvGrpSpPr>
            <a:grpSpLocks noChangeAspect="1"/>
          </p:cNvGrpSpPr>
          <p:nvPr/>
        </p:nvGrpSpPr>
        <p:grpSpPr>
          <a:xfrm>
            <a:off x="613296" y="912762"/>
            <a:ext cx="10142201" cy="177803"/>
            <a:chOff x="0" y="0"/>
            <a:chExt cx="10142207" cy="177800"/>
          </a:xfrm>
        </p:grpSpPr>
        <p:sp>
          <p:nvSpPr>
            <p:cNvPr id="9" name="Freeform 9"/>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solidFill>
          </p:spPr>
          <p:txBody>
            <a:bodyPr/>
            <a:lstStyle/>
            <a:p>
              <a:endParaRPr lang="en-US"/>
            </a:p>
          </p:txBody>
        </p:sp>
        <p:sp>
          <p:nvSpPr>
            <p:cNvPr id="10" name="Freeform 10"/>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sp>
        <p:nvSpPr>
          <p:cNvPr id="11" name="TextBox 11"/>
          <p:cNvSpPr txBox="1"/>
          <p:nvPr/>
        </p:nvSpPr>
        <p:spPr>
          <a:xfrm>
            <a:off x="702002" y="500196"/>
            <a:ext cx="8907316" cy="240670"/>
          </a:xfrm>
          <a:prstGeom prst="rect">
            <a:avLst/>
          </a:prstGeom>
        </p:spPr>
        <p:txBody>
          <a:bodyPr lIns="0" tIns="0" rIns="0" bIns="0" rtlCol="0" anchor="t">
            <a:spAutoFit/>
          </a:bodyPr>
          <a:lstStyle/>
          <a:p>
            <a:pPr algn="l">
              <a:lnSpc>
                <a:spcPts val="1300"/>
              </a:lnSpc>
            </a:pPr>
            <a:r>
              <a:rPr lang="en-US" sz="2600">
                <a:solidFill>
                  <a:srgbClr val="F68A34"/>
                </a:solidFill>
                <a:latin typeface="Arimo"/>
                <a:ea typeface="Arimo"/>
                <a:cs typeface="Arimo"/>
                <a:sym typeface="Arimo"/>
              </a:rPr>
              <a:t>RESOURCES: EXCERPT OF THE SCRIPT BREAKDOWN</a:t>
            </a:r>
          </a:p>
        </p:txBody>
      </p:sp>
      <p:sp>
        <p:nvSpPr>
          <p:cNvPr id="12" name="TextBox 12"/>
          <p:cNvSpPr txBox="1"/>
          <p:nvPr/>
        </p:nvSpPr>
        <p:spPr>
          <a:xfrm>
            <a:off x="720004" y="1025909"/>
            <a:ext cx="201663" cy="403508"/>
          </a:xfrm>
          <a:prstGeom prst="rect">
            <a:avLst/>
          </a:prstGeom>
        </p:spPr>
        <p:txBody>
          <a:bodyPr lIns="0" tIns="0" rIns="0" bIns="0" rtlCol="0" anchor="t">
            <a:spAutoFit/>
          </a:bodyPr>
          <a:lstStyle/>
          <a:p>
            <a:pPr algn="l">
              <a:lnSpc>
                <a:spcPts val="3499"/>
              </a:lnSpc>
            </a:pPr>
            <a:r>
              <a:rPr lang="en-US" sz="1399" b="1">
                <a:solidFill>
                  <a:srgbClr val="F68A34"/>
                </a:solidFill>
                <a:latin typeface="Arimo Bold"/>
                <a:ea typeface="Arimo Bold"/>
                <a:cs typeface="Arimo Bold"/>
                <a:sym typeface="Arimo Bold"/>
              </a:rPr>
              <a:t>1.</a:t>
            </a:r>
            <a:r>
              <a:rPr lang="en-US" sz="1399" b="1">
                <a:solidFill>
                  <a:srgbClr val="231F20"/>
                </a:solidFill>
                <a:latin typeface="Arimo Bold"/>
                <a:ea typeface="Arimo Bold"/>
                <a:cs typeface="Arimo Bold"/>
                <a:sym typeface="Arimo Bold"/>
              </a:rPr>
              <a:t> </a:t>
            </a:r>
          </a:p>
        </p:txBody>
      </p:sp>
      <p:sp>
        <p:nvSpPr>
          <p:cNvPr id="13" name="TextBox 13"/>
          <p:cNvSpPr txBox="1"/>
          <p:nvPr/>
        </p:nvSpPr>
        <p:spPr>
          <a:xfrm>
            <a:off x="1164498" y="1025909"/>
            <a:ext cx="7829188" cy="1227915"/>
          </a:xfrm>
          <a:prstGeom prst="rect">
            <a:avLst/>
          </a:prstGeom>
        </p:spPr>
        <p:txBody>
          <a:bodyPr lIns="0" tIns="0" rIns="0" bIns="0" rtlCol="0" anchor="t">
            <a:spAutoFit/>
          </a:bodyPr>
          <a:lstStyle/>
          <a:p>
            <a:pPr algn="l">
              <a:lnSpc>
                <a:spcPts val="3499"/>
              </a:lnSpc>
            </a:pPr>
            <a:r>
              <a:rPr lang="en-US" sz="1399" b="1">
                <a:solidFill>
                  <a:srgbClr val="231F20"/>
                </a:solidFill>
                <a:latin typeface="Arimo Bold"/>
                <a:ea typeface="Arimo Bold"/>
                <a:cs typeface="Arimo Bold"/>
                <a:sym typeface="Arimo Bold"/>
              </a:rPr>
              <a:t>The Bravest Boy in all the World</a:t>
            </a:r>
          </a:p>
          <a:p>
            <a:pPr algn="l">
              <a:lnSpc>
                <a:spcPts val="2240"/>
              </a:lnSpc>
            </a:pPr>
            <a:r>
              <a:rPr lang="en-US" sz="1200" b="1" i="1" spc="3">
                <a:solidFill>
                  <a:srgbClr val="231F20"/>
                </a:solidFill>
                <a:latin typeface="IBM Plex Sans Bold Italics"/>
                <a:ea typeface="IBM Plex Sans Bold Italics"/>
                <a:cs typeface="IBM Plex Sans Bold Italics"/>
                <a:sym typeface="IBM Plex Sans Bold Italics"/>
              </a:rPr>
              <a:t>This can be 2 or 4 actors. It is 2 pages long. Long John Silver has just burned down the Admiral Benbow Inn. Maggie and Jim are standing outside talking</a:t>
            </a:r>
          </a:p>
        </p:txBody>
      </p:sp>
      <p:sp>
        <p:nvSpPr>
          <p:cNvPr id="14" name="TextBox 14"/>
          <p:cNvSpPr txBox="1"/>
          <p:nvPr/>
        </p:nvSpPr>
        <p:spPr>
          <a:xfrm>
            <a:off x="10304402" y="7160057"/>
            <a:ext cx="175412" cy="290703"/>
          </a:xfrm>
          <a:prstGeom prst="rect">
            <a:avLst/>
          </a:prstGeom>
        </p:spPr>
        <p:txBody>
          <a:bodyPr lIns="0" tIns="0" rIns="0" bIns="0" rtlCol="0" anchor="t">
            <a:spAutoFit/>
          </a:bodyPr>
          <a:lstStyle/>
          <a:p>
            <a:pPr algn="l">
              <a:lnSpc>
                <a:spcPts val="2351"/>
              </a:lnSpc>
            </a:pPr>
            <a:r>
              <a:rPr lang="en-US" sz="1679" b="1" spc="-57">
                <a:solidFill>
                  <a:srgbClr val="F68A34"/>
                </a:solidFill>
                <a:latin typeface="Open Sans Condensed Medium"/>
                <a:ea typeface="Open Sans Condensed Medium"/>
                <a:cs typeface="Open Sans Condensed Medium"/>
                <a:sym typeface="Open Sans Condensed Medium"/>
              </a:rPr>
              <a:t>16</a:t>
            </a:r>
          </a:p>
        </p:txBody>
      </p:sp>
      <p:sp>
        <p:nvSpPr>
          <p:cNvPr id="15" name="TextBox 15"/>
          <p:cNvSpPr txBox="1"/>
          <p:nvPr/>
        </p:nvSpPr>
        <p:spPr>
          <a:xfrm>
            <a:off x="720004" y="4216784"/>
            <a:ext cx="201663" cy="515979"/>
          </a:xfrm>
          <a:prstGeom prst="rect">
            <a:avLst/>
          </a:prstGeom>
        </p:spPr>
        <p:txBody>
          <a:bodyPr lIns="0" tIns="0" rIns="0" bIns="0" rtlCol="0" anchor="t">
            <a:spAutoFit/>
          </a:bodyPr>
          <a:lstStyle/>
          <a:p>
            <a:pPr algn="l">
              <a:lnSpc>
                <a:spcPts val="1959"/>
              </a:lnSpc>
            </a:pPr>
            <a:r>
              <a:rPr lang="en-US" sz="1399" b="1">
                <a:solidFill>
                  <a:srgbClr val="F68A34"/>
                </a:solidFill>
                <a:latin typeface="Arimo Bold"/>
                <a:ea typeface="Arimo Bold"/>
                <a:cs typeface="Arimo Bold"/>
                <a:sym typeface="Arimo Bold"/>
              </a:rPr>
              <a:t>3. </a:t>
            </a:r>
          </a:p>
          <a:p>
            <a:pPr algn="l">
              <a:lnSpc>
                <a:spcPts val="3000"/>
              </a:lnSpc>
            </a:pPr>
            <a:r>
              <a:rPr lang="en-US" sz="1200" b="1" i="1" spc="3">
                <a:solidFill>
                  <a:srgbClr val="231F20"/>
                </a:solidFill>
                <a:latin typeface="IBM Plex Sans Bold Italics"/>
                <a:ea typeface="IBM Plex Sans Bold Italics"/>
                <a:cs typeface="IBM Plex Sans Bold Italics"/>
                <a:sym typeface="IBM Plex Sans Bold Italics"/>
              </a:rPr>
              <a:t> </a:t>
            </a:r>
          </a:p>
        </p:txBody>
      </p:sp>
      <p:sp>
        <p:nvSpPr>
          <p:cNvPr id="16" name="TextBox 16"/>
          <p:cNvSpPr txBox="1"/>
          <p:nvPr/>
        </p:nvSpPr>
        <p:spPr>
          <a:xfrm>
            <a:off x="720004" y="2601344"/>
            <a:ext cx="201663" cy="515979"/>
          </a:xfrm>
          <a:prstGeom prst="rect">
            <a:avLst/>
          </a:prstGeom>
        </p:spPr>
        <p:txBody>
          <a:bodyPr lIns="0" tIns="0" rIns="0" bIns="0" rtlCol="0" anchor="t">
            <a:spAutoFit/>
          </a:bodyPr>
          <a:lstStyle/>
          <a:p>
            <a:pPr algn="l">
              <a:lnSpc>
                <a:spcPts val="1959"/>
              </a:lnSpc>
            </a:pPr>
            <a:r>
              <a:rPr lang="en-US" sz="1399" b="1">
                <a:solidFill>
                  <a:srgbClr val="F68A34"/>
                </a:solidFill>
                <a:latin typeface="Arimo Bold"/>
                <a:ea typeface="Arimo Bold"/>
                <a:cs typeface="Arimo Bold"/>
                <a:sym typeface="Arimo Bold"/>
              </a:rPr>
              <a:t>2.</a:t>
            </a:r>
            <a:r>
              <a:rPr lang="en-US" sz="1399" b="1">
                <a:solidFill>
                  <a:srgbClr val="231F20"/>
                </a:solidFill>
                <a:latin typeface="Arimo Bold"/>
                <a:ea typeface="Arimo Bold"/>
                <a:cs typeface="Arimo Bold"/>
                <a:sym typeface="Arimo Bold"/>
              </a:rPr>
              <a:t> </a:t>
            </a:r>
          </a:p>
          <a:p>
            <a:pPr algn="l">
              <a:lnSpc>
                <a:spcPts val="3000"/>
              </a:lnSpc>
            </a:pPr>
            <a:r>
              <a:rPr lang="en-US" sz="1200" b="1" i="1" spc="3">
                <a:solidFill>
                  <a:srgbClr val="231F20"/>
                </a:solidFill>
                <a:latin typeface="IBM Plex Sans Bold Italics"/>
                <a:ea typeface="IBM Plex Sans Bold Italics"/>
                <a:cs typeface="IBM Plex Sans Bold Italics"/>
                <a:sym typeface="IBM Plex Sans Bold Italics"/>
              </a:rPr>
              <a:t> </a:t>
            </a:r>
          </a:p>
        </p:txBody>
      </p:sp>
      <p:sp>
        <p:nvSpPr>
          <p:cNvPr id="17" name="TextBox 17"/>
          <p:cNvSpPr txBox="1"/>
          <p:nvPr/>
        </p:nvSpPr>
        <p:spPr>
          <a:xfrm>
            <a:off x="1164498" y="2601344"/>
            <a:ext cx="7584948" cy="1267920"/>
          </a:xfrm>
          <a:prstGeom prst="rect">
            <a:avLst/>
          </a:prstGeom>
        </p:spPr>
        <p:txBody>
          <a:bodyPr lIns="0" tIns="0" rIns="0" bIns="0" rtlCol="0" anchor="t">
            <a:spAutoFit/>
          </a:bodyPr>
          <a:lstStyle/>
          <a:p>
            <a:pPr algn="l">
              <a:lnSpc>
                <a:spcPts val="1959"/>
              </a:lnSpc>
            </a:pPr>
            <a:r>
              <a:rPr lang="en-US" sz="1399" b="1">
                <a:solidFill>
                  <a:srgbClr val="231F20"/>
                </a:solidFill>
                <a:latin typeface="Arimo Bold"/>
                <a:ea typeface="Arimo Bold"/>
                <a:cs typeface="Arimo Bold"/>
                <a:sym typeface="Arimo Bold"/>
              </a:rPr>
              <a:t>Exploring the Island</a:t>
            </a:r>
          </a:p>
          <a:p>
            <a:pPr algn="l">
              <a:lnSpc>
                <a:spcPts val="2240"/>
              </a:lnSpc>
            </a:pPr>
            <a:r>
              <a:rPr lang="en-US" sz="1200" b="1" i="1" spc="3">
                <a:solidFill>
                  <a:srgbClr val="231F20"/>
                </a:solidFill>
                <a:latin typeface="IBM Plex Sans Bold Italics"/>
                <a:ea typeface="IBM Plex Sans Bold Italics"/>
                <a:cs typeface="IBM Plex Sans Bold Italics"/>
                <a:sym typeface="IBM Plex Sans Bold Italics"/>
              </a:rPr>
              <a:t>This is for 2 actors. It is 2 pages long. Jim has left Captain Smollett and Squire Trelawney hiding in a cave while he has taken the map to go and </a:t>
            </a:r>
          </a:p>
          <a:p>
            <a:pPr algn="l">
              <a:lnSpc>
                <a:spcPts val="639"/>
              </a:lnSpc>
            </a:pPr>
            <a:r>
              <a:rPr lang="en-US" sz="1200" b="1" i="1" spc="3">
                <a:solidFill>
                  <a:srgbClr val="231F20"/>
                </a:solidFill>
                <a:latin typeface="IBM Plex Sans Bold Italics"/>
                <a:ea typeface="IBM Plex Sans Bold Italics"/>
                <a:cs typeface="IBM Plex Sans Bold Italics"/>
                <a:sym typeface="IBM Plex Sans Bold Italics"/>
              </a:rPr>
              <a:t>find Captain Flints treasure. On his travels he meets Ben Gunn.</a:t>
            </a:r>
          </a:p>
        </p:txBody>
      </p:sp>
      <p:sp>
        <p:nvSpPr>
          <p:cNvPr id="18" name="TextBox 18"/>
          <p:cNvSpPr txBox="1"/>
          <p:nvPr/>
        </p:nvSpPr>
        <p:spPr>
          <a:xfrm>
            <a:off x="1164498" y="4216784"/>
            <a:ext cx="8067885" cy="1450800"/>
          </a:xfrm>
          <a:prstGeom prst="rect">
            <a:avLst/>
          </a:prstGeom>
        </p:spPr>
        <p:txBody>
          <a:bodyPr lIns="0" tIns="0" rIns="0" bIns="0" rtlCol="0" anchor="t">
            <a:spAutoFit/>
          </a:bodyPr>
          <a:lstStyle/>
          <a:p>
            <a:pPr algn="l">
              <a:lnSpc>
                <a:spcPts val="1959"/>
              </a:lnSpc>
            </a:pPr>
            <a:r>
              <a:rPr lang="en-US" sz="1399" b="1">
                <a:solidFill>
                  <a:srgbClr val="231F20"/>
                </a:solidFill>
                <a:latin typeface="Arimo Bold"/>
                <a:ea typeface="Arimo Bold"/>
                <a:cs typeface="Arimo Bold"/>
                <a:sym typeface="Arimo Bold"/>
              </a:rPr>
              <a:t>Finding the Treasure</a:t>
            </a:r>
          </a:p>
          <a:p>
            <a:pPr algn="l">
              <a:lnSpc>
                <a:spcPts val="2240"/>
              </a:lnSpc>
            </a:pPr>
            <a:r>
              <a:rPr lang="en-US" sz="1200" b="1" i="1" spc="3">
                <a:solidFill>
                  <a:srgbClr val="231F20"/>
                </a:solidFill>
                <a:latin typeface="IBM Plex Sans Bold Italics"/>
                <a:ea typeface="IBM Plex Sans Bold Italics"/>
                <a:cs typeface="IBM Plex Sans Bold Italics"/>
                <a:sym typeface="IBM Plex Sans Bold Italics"/>
              </a:rPr>
              <a:t>This is for 4 actors. It is 3 pages long. Jim and Ben Gunn have just found the treasure and dug the chest up. They can hear Long John Silver coming </a:t>
            </a:r>
          </a:p>
          <a:p>
            <a:pPr algn="l">
              <a:lnSpc>
                <a:spcPts val="639"/>
              </a:lnSpc>
            </a:pPr>
            <a:r>
              <a:rPr lang="en-US" sz="1200" b="1" i="1" spc="3">
                <a:solidFill>
                  <a:srgbClr val="231F20"/>
                </a:solidFill>
                <a:latin typeface="IBM Plex Sans Bold Italics"/>
                <a:ea typeface="IBM Plex Sans Bold Italics"/>
                <a:cs typeface="IBM Plex Sans Bold Italics"/>
                <a:sym typeface="IBM Plex Sans Bold Italics"/>
              </a:rPr>
              <a:t>in and Benn Gunn wants to run away. Jim persuades her to stay and to do her Captain Flint impression, after all, </a:t>
            </a:r>
          </a:p>
          <a:p>
            <a:pPr algn="l">
              <a:lnSpc>
                <a:spcPts val="2240"/>
              </a:lnSpc>
            </a:pPr>
            <a:r>
              <a:rPr lang="en-US" sz="1200" b="1" i="1" spc="3">
                <a:solidFill>
                  <a:srgbClr val="231F20"/>
                </a:solidFill>
                <a:latin typeface="IBM Plex Sans Bold Italics"/>
                <a:ea typeface="IBM Plex Sans Bold Italics"/>
                <a:cs typeface="IBM Plex Sans Bold Italics"/>
                <a:sym typeface="IBM Plex Sans Bold Italics"/>
              </a:rPr>
              <a:t>Long John is terrified of Captain Flint</a:t>
            </a:r>
          </a:p>
        </p:txBody>
      </p:sp>
      <p:sp>
        <p:nvSpPr>
          <p:cNvPr id="19" name="TextBox 19"/>
          <p:cNvSpPr txBox="1"/>
          <p:nvPr/>
        </p:nvSpPr>
        <p:spPr>
          <a:xfrm>
            <a:off x="720004" y="3534213"/>
            <a:ext cx="43215" cy="334975"/>
          </a:xfrm>
          <a:prstGeom prst="rect">
            <a:avLst/>
          </a:prstGeom>
        </p:spPr>
        <p:txBody>
          <a:bodyPr lIns="0" tIns="0" rIns="0" bIns="0" rtlCol="0" anchor="t">
            <a:spAutoFit/>
          </a:bodyPr>
          <a:lstStyle/>
          <a:p>
            <a:pPr algn="l">
              <a:lnSpc>
                <a:spcPts val="3000"/>
              </a:lnSpc>
            </a:pPr>
            <a:r>
              <a:rPr lang="en-US" sz="1200" b="1" i="1" spc="470">
                <a:solidFill>
                  <a:srgbClr val="231F20"/>
                </a:solidFill>
                <a:latin typeface="IBM Plex Sans Bold Italics"/>
                <a:ea typeface="IBM Plex Sans Bold Italics"/>
                <a:cs typeface="IBM Plex Sans Bold Italics"/>
                <a:sym typeface="IBM Plex Sans Bold Italics"/>
              </a:rPr>
              <a:t> </a:t>
            </a:r>
          </a:p>
        </p:txBody>
      </p:sp>
      <p:sp>
        <p:nvSpPr>
          <p:cNvPr id="20" name="TextBox 20"/>
          <p:cNvSpPr txBox="1"/>
          <p:nvPr/>
        </p:nvSpPr>
        <p:spPr>
          <a:xfrm>
            <a:off x="821607" y="3534213"/>
            <a:ext cx="43215" cy="334975"/>
          </a:xfrm>
          <a:prstGeom prst="rect">
            <a:avLst/>
          </a:prstGeom>
        </p:spPr>
        <p:txBody>
          <a:bodyPr lIns="0" tIns="0" rIns="0" bIns="0" rtlCol="0" anchor="t">
            <a:spAutoFit/>
          </a:bodyPr>
          <a:lstStyle/>
          <a:p>
            <a:pPr algn="l">
              <a:lnSpc>
                <a:spcPts val="3000"/>
              </a:lnSpc>
            </a:pPr>
            <a:r>
              <a:rPr lang="en-US" sz="1200" b="1" i="1" spc="470">
                <a:solidFill>
                  <a:srgbClr val="231F20"/>
                </a:solidFill>
                <a:latin typeface="IBM Plex Sans Bold Italics"/>
                <a:ea typeface="IBM Plex Sans Bold Italics"/>
                <a:cs typeface="IBM Plex Sans Bold Italics"/>
                <a:sym typeface="IBM Plex Sans Bold Italics"/>
              </a:rPr>
              <a:t> </a:t>
            </a:r>
          </a:p>
        </p:txBody>
      </p:sp>
      <p:sp>
        <p:nvSpPr>
          <p:cNvPr id="21" name="TextBox 21"/>
          <p:cNvSpPr txBox="1"/>
          <p:nvPr/>
        </p:nvSpPr>
        <p:spPr>
          <a:xfrm>
            <a:off x="720004" y="4966773"/>
            <a:ext cx="43215" cy="700735"/>
          </a:xfrm>
          <a:prstGeom prst="rect">
            <a:avLst/>
          </a:prstGeom>
        </p:spPr>
        <p:txBody>
          <a:bodyPr lIns="0" tIns="0" rIns="0" bIns="0" rtlCol="0" anchor="t">
            <a:spAutoFit/>
          </a:bodyPr>
          <a:lstStyle/>
          <a:p>
            <a:pPr algn="just">
              <a:lnSpc>
                <a:spcPts val="3000"/>
              </a:lnSpc>
            </a:pPr>
            <a:r>
              <a:rPr lang="en-US" sz="1200" b="1" i="1" spc="470">
                <a:solidFill>
                  <a:srgbClr val="231F20"/>
                </a:solidFill>
                <a:latin typeface="IBM Plex Sans Bold Italics"/>
                <a:ea typeface="IBM Plex Sans Bold Italics"/>
                <a:cs typeface="IBM Plex Sans Bold Italics"/>
                <a:sym typeface="IBM Plex Sans Bold Italics"/>
              </a:rPr>
              <a:t> </a:t>
            </a:r>
          </a:p>
          <a:p>
            <a:pPr algn="just">
              <a:lnSpc>
                <a:spcPts val="600"/>
              </a:lnSpc>
            </a:pPr>
            <a:r>
              <a:rPr lang="en-US" sz="1200" b="1" i="1" spc="470">
                <a:solidFill>
                  <a:srgbClr val="231F20"/>
                </a:solidFill>
                <a:latin typeface="IBM Plex Sans Bold Italics"/>
                <a:ea typeface="IBM Plex Sans Bold Italics"/>
                <a:cs typeface="IBM Plex Sans Bold Italics"/>
                <a:sym typeface="IBM Plex Sans Bold Italics"/>
              </a:rPr>
              <a:t> </a:t>
            </a:r>
          </a:p>
          <a:p>
            <a:pPr algn="just">
              <a:lnSpc>
                <a:spcPts val="2279"/>
              </a:lnSpc>
            </a:pPr>
            <a:r>
              <a:rPr lang="en-US" sz="1200" b="1" i="1" spc="470">
                <a:solidFill>
                  <a:srgbClr val="231F20"/>
                </a:solidFill>
                <a:latin typeface="IBM Plex Sans Bold Italics"/>
                <a:ea typeface="IBM Plex Sans Bold Italics"/>
                <a:cs typeface="IBM Plex Sans Bold Italics"/>
                <a:sym typeface="IBM Plex Sans Bold Italics"/>
              </a:rPr>
              <a:t> </a:t>
            </a:r>
          </a:p>
        </p:txBody>
      </p:sp>
      <p:sp>
        <p:nvSpPr>
          <p:cNvPr id="22" name="TextBox 22"/>
          <p:cNvSpPr txBox="1"/>
          <p:nvPr/>
        </p:nvSpPr>
        <p:spPr>
          <a:xfrm>
            <a:off x="821607" y="4966773"/>
            <a:ext cx="43215" cy="700735"/>
          </a:xfrm>
          <a:prstGeom prst="rect">
            <a:avLst/>
          </a:prstGeom>
        </p:spPr>
        <p:txBody>
          <a:bodyPr lIns="0" tIns="0" rIns="0" bIns="0" rtlCol="0" anchor="t">
            <a:spAutoFit/>
          </a:bodyPr>
          <a:lstStyle/>
          <a:p>
            <a:pPr algn="just">
              <a:lnSpc>
                <a:spcPts val="3000"/>
              </a:lnSpc>
            </a:pPr>
            <a:r>
              <a:rPr lang="en-US" sz="1200" b="1" i="1" spc="470">
                <a:solidFill>
                  <a:srgbClr val="231F20"/>
                </a:solidFill>
                <a:latin typeface="IBM Plex Sans Bold Italics"/>
                <a:ea typeface="IBM Plex Sans Bold Italics"/>
                <a:cs typeface="IBM Plex Sans Bold Italics"/>
                <a:sym typeface="IBM Plex Sans Bold Italics"/>
              </a:rPr>
              <a:t> </a:t>
            </a:r>
          </a:p>
          <a:p>
            <a:pPr algn="just">
              <a:lnSpc>
                <a:spcPts val="600"/>
              </a:lnSpc>
            </a:pPr>
            <a:r>
              <a:rPr lang="en-US" sz="1200" b="1" i="1" spc="470">
                <a:solidFill>
                  <a:srgbClr val="231F20"/>
                </a:solidFill>
                <a:latin typeface="IBM Plex Sans Bold Italics"/>
                <a:ea typeface="IBM Plex Sans Bold Italics"/>
                <a:cs typeface="IBM Plex Sans Bold Italics"/>
                <a:sym typeface="IBM Plex Sans Bold Italics"/>
              </a:rPr>
              <a:t> </a:t>
            </a:r>
          </a:p>
          <a:p>
            <a:pPr algn="just">
              <a:lnSpc>
                <a:spcPts val="2279"/>
              </a:lnSpc>
            </a:pPr>
            <a:r>
              <a:rPr lang="en-US" sz="1200" b="1" i="1" spc="470">
                <a:solidFill>
                  <a:srgbClr val="231F20"/>
                </a:solidFill>
                <a:latin typeface="IBM Plex Sans Bold Italics"/>
                <a:ea typeface="IBM Plex Sans Bold Italics"/>
                <a:cs typeface="IBM Plex Sans Bold Italics"/>
                <a:sym typeface="IBM Plex Sans Bold Italics"/>
              </a:rPr>
              <a:t> </a:t>
            </a:r>
          </a:p>
        </p:txBody>
      </p:sp>
      <p:sp>
        <p:nvSpPr>
          <p:cNvPr id="23" name="TextBox 23"/>
          <p:cNvSpPr txBox="1"/>
          <p:nvPr/>
        </p:nvSpPr>
        <p:spPr>
          <a:xfrm>
            <a:off x="935907" y="2782272"/>
            <a:ext cx="43215" cy="334975"/>
          </a:xfrm>
          <a:prstGeom prst="rect">
            <a:avLst/>
          </a:prstGeom>
        </p:spPr>
        <p:txBody>
          <a:bodyPr lIns="0" tIns="0" rIns="0" bIns="0" rtlCol="0" anchor="t">
            <a:spAutoFit/>
          </a:bodyPr>
          <a:lstStyle/>
          <a:p>
            <a:pPr algn="l">
              <a:lnSpc>
                <a:spcPts val="3000"/>
              </a:lnSpc>
            </a:pPr>
            <a:r>
              <a:rPr lang="en-US" sz="1200" b="1" i="1" spc="3">
                <a:solidFill>
                  <a:srgbClr val="231F20"/>
                </a:solidFill>
                <a:latin typeface="IBM Plex Sans Bold Italics"/>
                <a:ea typeface="IBM Plex Sans Bold Italics"/>
                <a:cs typeface="IBM Plex Sans Bold Italics"/>
                <a:sym typeface="IBM Plex Sans Bold Italics"/>
              </a:rPr>
              <a:t> </a:t>
            </a:r>
          </a:p>
        </p:txBody>
      </p:sp>
      <p:sp>
        <p:nvSpPr>
          <p:cNvPr id="24" name="TextBox 24"/>
          <p:cNvSpPr txBox="1"/>
          <p:nvPr/>
        </p:nvSpPr>
        <p:spPr>
          <a:xfrm>
            <a:off x="935907" y="3534213"/>
            <a:ext cx="43215" cy="334975"/>
          </a:xfrm>
          <a:prstGeom prst="rect">
            <a:avLst/>
          </a:prstGeom>
        </p:spPr>
        <p:txBody>
          <a:bodyPr lIns="0" tIns="0" rIns="0" bIns="0" rtlCol="0" anchor="t">
            <a:spAutoFit/>
          </a:bodyPr>
          <a:lstStyle/>
          <a:p>
            <a:pPr algn="l">
              <a:lnSpc>
                <a:spcPts val="3000"/>
              </a:lnSpc>
            </a:pPr>
            <a:r>
              <a:rPr lang="en-US" sz="1200" b="1" i="1" spc="3">
                <a:solidFill>
                  <a:srgbClr val="231F20"/>
                </a:solidFill>
                <a:latin typeface="IBM Plex Sans Bold Italics"/>
                <a:ea typeface="IBM Plex Sans Bold Italics"/>
                <a:cs typeface="IBM Plex Sans Bold Italics"/>
                <a:sym typeface="IBM Plex Sans Bold Italics"/>
              </a:rPr>
              <a:t> </a:t>
            </a:r>
          </a:p>
        </p:txBody>
      </p:sp>
      <p:sp>
        <p:nvSpPr>
          <p:cNvPr id="25" name="TextBox 25"/>
          <p:cNvSpPr txBox="1"/>
          <p:nvPr/>
        </p:nvSpPr>
        <p:spPr>
          <a:xfrm>
            <a:off x="935907" y="4397712"/>
            <a:ext cx="43215" cy="334975"/>
          </a:xfrm>
          <a:prstGeom prst="rect">
            <a:avLst/>
          </a:prstGeom>
        </p:spPr>
        <p:txBody>
          <a:bodyPr lIns="0" tIns="0" rIns="0" bIns="0" rtlCol="0" anchor="t">
            <a:spAutoFit/>
          </a:bodyPr>
          <a:lstStyle/>
          <a:p>
            <a:pPr algn="l">
              <a:lnSpc>
                <a:spcPts val="3000"/>
              </a:lnSpc>
            </a:pPr>
            <a:r>
              <a:rPr lang="en-US" sz="1200" b="1" i="1" spc="3">
                <a:solidFill>
                  <a:srgbClr val="231F20"/>
                </a:solidFill>
                <a:latin typeface="IBM Plex Sans Bold Italics"/>
                <a:ea typeface="IBM Plex Sans Bold Italics"/>
                <a:cs typeface="IBM Plex Sans Bold Italics"/>
                <a:sym typeface="IBM Plex Sans Bold Italics"/>
              </a:rPr>
              <a:t> </a:t>
            </a:r>
          </a:p>
        </p:txBody>
      </p:sp>
      <p:sp>
        <p:nvSpPr>
          <p:cNvPr id="26" name="TextBox 26"/>
          <p:cNvSpPr txBox="1"/>
          <p:nvPr/>
        </p:nvSpPr>
        <p:spPr>
          <a:xfrm>
            <a:off x="935907" y="4966773"/>
            <a:ext cx="43215" cy="700735"/>
          </a:xfrm>
          <a:prstGeom prst="rect">
            <a:avLst/>
          </a:prstGeom>
        </p:spPr>
        <p:txBody>
          <a:bodyPr lIns="0" tIns="0" rIns="0" bIns="0" rtlCol="0" anchor="t">
            <a:spAutoFit/>
          </a:bodyPr>
          <a:lstStyle/>
          <a:p>
            <a:pPr algn="just">
              <a:lnSpc>
                <a:spcPts val="3000"/>
              </a:lnSpc>
            </a:pPr>
            <a:r>
              <a:rPr lang="en-US" sz="1200" b="1" i="1" spc="3">
                <a:solidFill>
                  <a:srgbClr val="231F20"/>
                </a:solidFill>
                <a:latin typeface="IBM Plex Sans Bold Italics"/>
                <a:ea typeface="IBM Plex Sans Bold Italics"/>
                <a:cs typeface="IBM Plex Sans Bold Italics"/>
                <a:sym typeface="IBM Plex Sans Bold Italics"/>
              </a:rPr>
              <a:t> </a:t>
            </a:r>
          </a:p>
          <a:p>
            <a:pPr algn="just">
              <a:lnSpc>
                <a:spcPts val="600"/>
              </a:lnSpc>
            </a:pPr>
            <a:r>
              <a:rPr lang="en-US" sz="1200" b="1" i="1" spc="3">
                <a:solidFill>
                  <a:srgbClr val="231F20"/>
                </a:solidFill>
                <a:latin typeface="IBM Plex Sans Bold Italics"/>
                <a:ea typeface="IBM Plex Sans Bold Italics"/>
                <a:cs typeface="IBM Plex Sans Bold Italics"/>
                <a:sym typeface="IBM Plex Sans Bold Italics"/>
              </a:rPr>
              <a:t> </a:t>
            </a:r>
          </a:p>
          <a:p>
            <a:pPr algn="just">
              <a:lnSpc>
                <a:spcPts val="2279"/>
              </a:lnSpc>
            </a:pPr>
            <a:r>
              <a:rPr lang="en-US" sz="1200" b="1" i="1" spc="3">
                <a:solidFill>
                  <a:srgbClr val="231F20"/>
                </a:solidFill>
                <a:latin typeface="IBM Plex Sans Bold Italics"/>
                <a:ea typeface="IBM Plex Sans Bold Italics"/>
                <a:cs typeface="IBM Plex Sans Bold Italics"/>
                <a:sym typeface="IBM Plex Sans Bold Italics"/>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924" y="-626031"/>
            <a:ext cx="11793207" cy="7144502"/>
          </a:xfrm>
          <a:custGeom>
            <a:avLst/>
            <a:gdLst/>
            <a:ahLst/>
            <a:cxnLst/>
            <a:rect l="l" t="t" r="r" b="b"/>
            <a:pathLst>
              <a:path w="11793207" h="7144502">
                <a:moveTo>
                  <a:pt x="0" y="0"/>
                </a:moveTo>
                <a:lnTo>
                  <a:pt x="11793207" y="0"/>
                </a:lnTo>
                <a:lnTo>
                  <a:pt x="11793207" y="7144502"/>
                </a:lnTo>
                <a:lnTo>
                  <a:pt x="0" y="7144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218119" y="5329019"/>
            <a:ext cx="2954942" cy="2230981"/>
          </a:xfrm>
          <a:custGeom>
            <a:avLst/>
            <a:gdLst/>
            <a:ahLst/>
            <a:cxnLst/>
            <a:rect l="l" t="t" r="r" b="b"/>
            <a:pathLst>
              <a:path w="2954942" h="2230981">
                <a:moveTo>
                  <a:pt x="0" y="0"/>
                </a:moveTo>
                <a:lnTo>
                  <a:pt x="2954943" y="0"/>
                </a:lnTo>
                <a:lnTo>
                  <a:pt x="2954943" y="2230981"/>
                </a:lnTo>
                <a:lnTo>
                  <a:pt x="0" y="22309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1223341" y="-1214777"/>
            <a:ext cx="2954942" cy="2230981"/>
          </a:xfrm>
          <a:custGeom>
            <a:avLst/>
            <a:gdLst/>
            <a:ahLst/>
            <a:cxnLst/>
            <a:rect l="l" t="t" r="r" b="b"/>
            <a:pathLst>
              <a:path w="2954942" h="2230981">
                <a:moveTo>
                  <a:pt x="2954942" y="0"/>
                </a:moveTo>
                <a:lnTo>
                  <a:pt x="0" y="0"/>
                </a:lnTo>
                <a:lnTo>
                  <a:pt x="0" y="2230981"/>
                </a:lnTo>
                <a:lnTo>
                  <a:pt x="2954942" y="2230981"/>
                </a:lnTo>
                <a:lnTo>
                  <a:pt x="29549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695574">
            <a:off x="2645600" y="291704"/>
            <a:ext cx="987947" cy="575479"/>
          </a:xfrm>
          <a:custGeom>
            <a:avLst/>
            <a:gdLst/>
            <a:ahLst/>
            <a:cxnLst/>
            <a:rect l="l" t="t" r="r" b="b"/>
            <a:pathLst>
              <a:path w="987947" h="575479">
                <a:moveTo>
                  <a:pt x="0" y="0"/>
                </a:moveTo>
                <a:lnTo>
                  <a:pt x="987946" y="0"/>
                </a:lnTo>
                <a:lnTo>
                  <a:pt x="987946" y="575479"/>
                </a:lnTo>
                <a:lnTo>
                  <a:pt x="0" y="575479"/>
                </a:lnTo>
                <a:lnTo>
                  <a:pt x="0" y="0"/>
                </a:lnTo>
                <a:close/>
              </a:path>
            </a:pathLst>
          </a:custGeom>
          <a:blipFill>
            <a:blip r:embed="rId6"/>
            <a:stretch>
              <a:fillRect/>
            </a:stretch>
          </a:blipFill>
        </p:spPr>
        <p:txBody>
          <a:bodyPr/>
          <a:lstStyle/>
          <a:p>
            <a:endParaRPr lang="en-US"/>
          </a:p>
        </p:txBody>
      </p:sp>
      <p:sp>
        <p:nvSpPr>
          <p:cNvPr id="6" name="Freeform 6"/>
          <p:cNvSpPr/>
          <p:nvPr/>
        </p:nvSpPr>
        <p:spPr>
          <a:xfrm rot="-474332">
            <a:off x="8393332" y="789067"/>
            <a:ext cx="555135" cy="1075322"/>
          </a:xfrm>
          <a:custGeom>
            <a:avLst/>
            <a:gdLst/>
            <a:ahLst/>
            <a:cxnLst/>
            <a:rect l="l" t="t" r="r" b="b"/>
            <a:pathLst>
              <a:path w="555135" h="1075322">
                <a:moveTo>
                  <a:pt x="0" y="0"/>
                </a:moveTo>
                <a:lnTo>
                  <a:pt x="555134" y="0"/>
                </a:lnTo>
                <a:lnTo>
                  <a:pt x="555134" y="1075322"/>
                </a:lnTo>
                <a:lnTo>
                  <a:pt x="0" y="10753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700931">
            <a:off x="7536086" y="1475504"/>
            <a:ext cx="876234" cy="1114447"/>
          </a:xfrm>
          <a:custGeom>
            <a:avLst/>
            <a:gdLst/>
            <a:ahLst/>
            <a:cxnLst/>
            <a:rect l="l" t="t" r="r" b="b"/>
            <a:pathLst>
              <a:path w="876234" h="1114447">
                <a:moveTo>
                  <a:pt x="0" y="0"/>
                </a:moveTo>
                <a:lnTo>
                  <a:pt x="876235" y="0"/>
                </a:lnTo>
                <a:lnTo>
                  <a:pt x="876235" y="1114447"/>
                </a:lnTo>
                <a:lnTo>
                  <a:pt x="0" y="11144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8" name="Freeform 8"/>
          <p:cNvSpPr/>
          <p:nvPr/>
        </p:nvSpPr>
        <p:spPr>
          <a:xfrm rot="-182186">
            <a:off x="6990982" y="250740"/>
            <a:ext cx="979709" cy="479649"/>
          </a:xfrm>
          <a:custGeom>
            <a:avLst/>
            <a:gdLst/>
            <a:ahLst/>
            <a:cxnLst/>
            <a:rect l="l" t="t" r="r" b="b"/>
            <a:pathLst>
              <a:path w="979709" h="479649">
                <a:moveTo>
                  <a:pt x="0" y="0"/>
                </a:moveTo>
                <a:lnTo>
                  <a:pt x="979709" y="0"/>
                </a:lnTo>
                <a:lnTo>
                  <a:pt x="979709" y="479649"/>
                </a:lnTo>
                <a:lnTo>
                  <a:pt x="0" y="4796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9"/>
          <p:cNvGrpSpPr>
            <a:grpSpLocks noChangeAspect="1"/>
          </p:cNvGrpSpPr>
          <p:nvPr/>
        </p:nvGrpSpPr>
        <p:grpSpPr>
          <a:xfrm rot="1067131">
            <a:off x="-606792" y="6387284"/>
            <a:ext cx="3568732" cy="1721463"/>
            <a:chOff x="0" y="0"/>
            <a:chExt cx="4758309" cy="2295284"/>
          </a:xfrm>
        </p:grpSpPr>
        <p:sp>
          <p:nvSpPr>
            <p:cNvPr id="10" name="Freeform 10"/>
            <p:cNvSpPr/>
            <p:nvPr/>
          </p:nvSpPr>
          <p:spPr>
            <a:xfrm>
              <a:off x="0" y="0"/>
              <a:ext cx="4758309" cy="2295271"/>
            </a:xfrm>
            <a:custGeom>
              <a:avLst/>
              <a:gdLst/>
              <a:ahLst/>
              <a:cxnLst/>
              <a:rect l="l" t="t" r="r" b="b"/>
              <a:pathLst>
                <a:path w="4758309" h="2295271">
                  <a:moveTo>
                    <a:pt x="0" y="80772"/>
                  </a:moveTo>
                  <a:lnTo>
                    <a:pt x="718312" y="2295271"/>
                  </a:lnTo>
                  <a:lnTo>
                    <a:pt x="4757801" y="984885"/>
                  </a:lnTo>
                  <a:lnTo>
                    <a:pt x="4758309" y="0"/>
                  </a:lnTo>
                  <a:lnTo>
                    <a:pt x="0" y="80772"/>
                  </a:lnTo>
                  <a:close/>
                </a:path>
              </a:pathLst>
            </a:custGeom>
            <a:blipFill>
              <a:blip r:embed="rId13"/>
              <a:stretch>
                <a:fillRect l="-2230" t="-1310" b="-1026"/>
              </a:stretch>
            </a:blipFill>
          </p:spPr>
          <p:txBody>
            <a:bodyPr/>
            <a:lstStyle/>
            <a:p>
              <a:endParaRPr lang="en-US"/>
            </a:p>
          </p:txBody>
        </p:sp>
      </p:grpSp>
      <p:sp>
        <p:nvSpPr>
          <p:cNvPr id="11" name="Freeform 11"/>
          <p:cNvSpPr/>
          <p:nvPr/>
        </p:nvSpPr>
        <p:spPr>
          <a:xfrm>
            <a:off x="4029328" y="319239"/>
            <a:ext cx="2224243" cy="873521"/>
          </a:xfrm>
          <a:custGeom>
            <a:avLst/>
            <a:gdLst/>
            <a:ahLst/>
            <a:cxnLst/>
            <a:rect l="l" t="t" r="r" b="b"/>
            <a:pathLst>
              <a:path w="2224243" h="873521">
                <a:moveTo>
                  <a:pt x="0" y="0"/>
                </a:moveTo>
                <a:lnTo>
                  <a:pt x="2224244" y="0"/>
                </a:lnTo>
                <a:lnTo>
                  <a:pt x="2224244" y="873522"/>
                </a:lnTo>
                <a:lnTo>
                  <a:pt x="0" y="8735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2" name="Group 12"/>
          <p:cNvGrpSpPr>
            <a:grpSpLocks noChangeAspect="1"/>
          </p:cNvGrpSpPr>
          <p:nvPr/>
        </p:nvGrpSpPr>
        <p:grpSpPr>
          <a:xfrm>
            <a:off x="125501" y="6857505"/>
            <a:ext cx="586007" cy="586007"/>
            <a:chOff x="0" y="0"/>
            <a:chExt cx="586003" cy="586003"/>
          </a:xfrm>
        </p:grpSpPr>
        <p:sp>
          <p:nvSpPr>
            <p:cNvPr id="13" name="Freeform 13"/>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solidFill>
          </p:spPr>
          <p:txBody>
            <a:bodyPr/>
            <a:lstStyle/>
            <a:p>
              <a:endParaRPr lang="en-US"/>
            </a:p>
          </p:txBody>
        </p:sp>
        <p:sp>
          <p:nvSpPr>
            <p:cNvPr id="14" name="Freeform 14"/>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solidFill>
          </p:spPr>
          <p:txBody>
            <a:bodyPr/>
            <a:lstStyle/>
            <a:p>
              <a:endParaRPr lang="en-US"/>
            </a:p>
          </p:txBody>
        </p:sp>
        <p:sp>
          <p:nvSpPr>
            <p:cNvPr id="15" name="Freeform 15"/>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solidFill>
          </p:spPr>
          <p:txBody>
            <a:bodyPr/>
            <a:lstStyle/>
            <a:p>
              <a:endParaRPr lang="en-US"/>
            </a:p>
          </p:txBody>
        </p:sp>
      </p:grpSp>
      <p:sp>
        <p:nvSpPr>
          <p:cNvPr id="16" name="Freeform 16"/>
          <p:cNvSpPr/>
          <p:nvPr/>
        </p:nvSpPr>
        <p:spPr>
          <a:xfrm>
            <a:off x="282160" y="2287270"/>
            <a:ext cx="1422106" cy="1004007"/>
          </a:xfrm>
          <a:custGeom>
            <a:avLst/>
            <a:gdLst/>
            <a:ahLst/>
            <a:cxnLst/>
            <a:rect l="l" t="t" r="r" b="b"/>
            <a:pathLst>
              <a:path w="1422106" h="1004007">
                <a:moveTo>
                  <a:pt x="0" y="0"/>
                </a:moveTo>
                <a:lnTo>
                  <a:pt x="1422106" y="0"/>
                </a:lnTo>
                <a:lnTo>
                  <a:pt x="1422106" y="1004006"/>
                </a:lnTo>
                <a:lnTo>
                  <a:pt x="0" y="1004006"/>
                </a:lnTo>
                <a:lnTo>
                  <a:pt x="0" y="0"/>
                </a:lnTo>
                <a:close/>
              </a:path>
            </a:pathLst>
          </a:custGeom>
          <a:blipFill>
            <a:blip r:embed="rId16"/>
            <a:stretch>
              <a:fillRect/>
            </a:stretch>
          </a:blipFill>
        </p:spPr>
        <p:txBody>
          <a:bodyPr/>
          <a:lstStyle/>
          <a:p>
            <a:endParaRPr lang="en-US"/>
          </a:p>
        </p:txBody>
      </p:sp>
      <p:sp>
        <p:nvSpPr>
          <p:cNvPr id="17" name="Freeform 17"/>
          <p:cNvSpPr/>
          <p:nvPr/>
        </p:nvSpPr>
        <p:spPr>
          <a:xfrm>
            <a:off x="254130" y="4278128"/>
            <a:ext cx="1478167" cy="1478167"/>
          </a:xfrm>
          <a:custGeom>
            <a:avLst/>
            <a:gdLst/>
            <a:ahLst/>
            <a:cxnLst/>
            <a:rect l="l" t="t" r="r" b="b"/>
            <a:pathLst>
              <a:path w="1478167" h="1478167">
                <a:moveTo>
                  <a:pt x="0" y="0"/>
                </a:moveTo>
                <a:lnTo>
                  <a:pt x="1478166" y="0"/>
                </a:lnTo>
                <a:lnTo>
                  <a:pt x="1478166" y="1478167"/>
                </a:lnTo>
                <a:lnTo>
                  <a:pt x="0" y="1478167"/>
                </a:lnTo>
                <a:lnTo>
                  <a:pt x="0" y="0"/>
                </a:lnTo>
                <a:close/>
              </a:path>
            </a:pathLst>
          </a:custGeom>
          <a:blipFill>
            <a:blip r:embed="rId17"/>
            <a:stretch>
              <a:fillRect/>
            </a:stretch>
          </a:blipFill>
        </p:spPr>
        <p:txBody>
          <a:bodyPr/>
          <a:lstStyle/>
          <a:p>
            <a:endParaRPr lang="en-US"/>
          </a:p>
        </p:txBody>
      </p:sp>
      <p:sp>
        <p:nvSpPr>
          <p:cNvPr id="18" name="Freeform 18"/>
          <p:cNvSpPr/>
          <p:nvPr/>
        </p:nvSpPr>
        <p:spPr>
          <a:xfrm>
            <a:off x="254130" y="3291276"/>
            <a:ext cx="1560133" cy="1560133"/>
          </a:xfrm>
          <a:custGeom>
            <a:avLst/>
            <a:gdLst/>
            <a:ahLst/>
            <a:cxnLst/>
            <a:rect l="l" t="t" r="r" b="b"/>
            <a:pathLst>
              <a:path w="1560133" h="1560133">
                <a:moveTo>
                  <a:pt x="0" y="0"/>
                </a:moveTo>
                <a:lnTo>
                  <a:pt x="1560133" y="0"/>
                </a:lnTo>
                <a:lnTo>
                  <a:pt x="1560133" y="1560133"/>
                </a:lnTo>
                <a:lnTo>
                  <a:pt x="0" y="1560133"/>
                </a:lnTo>
                <a:lnTo>
                  <a:pt x="0" y="0"/>
                </a:lnTo>
                <a:close/>
              </a:path>
            </a:pathLst>
          </a:custGeom>
          <a:blipFill>
            <a:blip r:embed="rId18"/>
            <a:stretch>
              <a:fillRect/>
            </a:stretch>
          </a:blipFill>
        </p:spPr>
        <p:txBody>
          <a:bodyPr/>
          <a:lstStyle/>
          <a:p>
            <a:endParaRPr lang="en-US"/>
          </a:p>
        </p:txBody>
      </p:sp>
      <p:sp>
        <p:nvSpPr>
          <p:cNvPr id="19" name="TextBox 19"/>
          <p:cNvSpPr txBox="1"/>
          <p:nvPr/>
        </p:nvSpPr>
        <p:spPr>
          <a:xfrm>
            <a:off x="5661009" y="2126995"/>
            <a:ext cx="3117033" cy="6718827"/>
          </a:xfrm>
          <a:prstGeom prst="rect">
            <a:avLst/>
          </a:prstGeom>
        </p:spPr>
        <p:txBody>
          <a:bodyPr lIns="0" tIns="0" rIns="0" bIns="0" rtlCol="0" anchor="t">
            <a:spAutoFit/>
          </a:bodyPr>
          <a:lstStyle/>
          <a:p>
            <a:pPr algn="l">
              <a:lnSpc>
                <a:spcPts val="1992"/>
              </a:lnSpc>
            </a:pPr>
            <a:endParaRPr dirty="0"/>
          </a:p>
          <a:p>
            <a:pPr algn="l">
              <a:lnSpc>
                <a:spcPts val="1992"/>
              </a:lnSpc>
            </a:pPr>
            <a:r>
              <a:rPr lang="en-US" sz="1423" b="1" spc="-28" dirty="0">
                <a:solidFill>
                  <a:srgbClr val="000000"/>
                </a:solidFill>
                <a:latin typeface="Canva Sans Bold"/>
                <a:ea typeface="Canva Sans Bold"/>
                <a:cs typeface="Canva Sans Bold"/>
                <a:sym typeface="Canva Sans Bold"/>
              </a:rPr>
              <a:t>Performer</a:t>
            </a:r>
          </a:p>
          <a:p>
            <a:pPr algn="l">
              <a:lnSpc>
                <a:spcPts val="1992"/>
              </a:lnSpc>
            </a:pPr>
            <a:r>
              <a:rPr lang="en-US" sz="1423" spc="-28" dirty="0">
                <a:solidFill>
                  <a:srgbClr val="000000"/>
                </a:solidFill>
                <a:latin typeface="Canva Sans"/>
                <a:ea typeface="Canva Sans"/>
                <a:cs typeface="Canva Sans"/>
                <a:sym typeface="Canva Sans"/>
              </a:rPr>
              <a:t>Megan McGuire</a:t>
            </a:r>
          </a:p>
          <a:p>
            <a:pPr algn="l">
              <a:lnSpc>
                <a:spcPts val="1992"/>
              </a:lnSpc>
            </a:pPr>
            <a:r>
              <a:rPr lang="en-US" sz="1423" b="1" spc="-28" dirty="0">
                <a:solidFill>
                  <a:srgbClr val="000000"/>
                </a:solidFill>
                <a:latin typeface="Canva Sans Bold"/>
                <a:ea typeface="Canva Sans Bold"/>
                <a:cs typeface="Canva Sans Bold"/>
                <a:sym typeface="Canva Sans Bold"/>
              </a:rPr>
              <a:t>Composer</a:t>
            </a:r>
          </a:p>
          <a:p>
            <a:pPr algn="l">
              <a:lnSpc>
                <a:spcPts val="1992"/>
              </a:lnSpc>
            </a:pPr>
            <a:r>
              <a:rPr lang="en-US" sz="1423" spc="-28" dirty="0" err="1">
                <a:solidFill>
                  <a:srgbClr val="000000"/>
                </a:solidFill>
                <a:latin typeface="Canva Sans"/>
                <a:ea typeface="Canva Sans"/>
                <a:cs typeface="Canva Sans"/>
                <a:sym typeface="Canva Sans"/>
              </a:rPr>
              <a:t>Oğuz</a:t>
            </a:r>
            <a:r>
              <a:rPr lang="en-US" sz="1423" spc="-28" dirty="0">
                <a:solidFill>
                  <a:srgbClr val="000000"/>
                </a:solidFill>
                <a:latin typeface="Canva Sans"/>
                <a:ea typeface="Canva Sans"/>
                <a:cs typeface="Canva Sans"/>
                <a:sym typeface="Canva Sans"/>
              </a:rPr>
              <a:t> </a:t>
            </a:r>
            <a:r>
              <a:rPr lang="en-US" sz="1423" spc="-28" dirty="0" err="1">
                <a:solidFill>
                  <a:srgbClr val="000000"/>
                </a:solidFill>
                <a:latin typeface="Canva Sans"/>
                <a:ea typeface="Canva Sans"/>
                <a:cs typeface="Canva Sans"/>
                <a:sym typeface="Canva Sans"/>
              </a:rPr>
              <a:t>Kaplangı</a:t>
            </a:r>
            <a:endParaRPr lang="en-US" sz="1423" spc="-28" dirty="0">
              <a:solidFill>
                <a:srgbClr val="000000"/>
              </a:solidFill>
              <a:latin typeface="Canva Sans"/>
              <a:ea typeface="Canva Sans"/>
              <a:cs typeface="Canva Sans"/>
              <a:sym typeface="Canva Sans"/>
            </a:endParaRPr>
          </a:p>
          <a:p>
            <a:pPr algn="l">
              <a:lnSpc>
                <a:spcPts val="1992"/>
              </a:lnSpc>
            </a:pPr>
            <a:r>
              <a:rPr lang="en-US" sz="1423" b="1" spc="-28" dirty="0">
                <a:solidFill>
                  <a:srgbClr val="000000"/>
                </a:solidFill>
                <a:latin typeface="Canva Sans Bold"/>
                <a:ea typeface="Canva Sans Bold"/>
                <a:cs typeface="Canva Sans Bold"/>
                <a:sym typeface="Canva Sans Bold"/>
              </a:rPr>
              <a:t>Writer</a:t>
            </a:r>
          </a:p>
          <a:p>
            <a:pPr algn="l">
              <a:lnSpc>
                <a:spcPts val="1992"/>
              </a:lnSpc>
            </a:pPr>
            <a:r>
              <a:rPr lang="en-US" sz="1423" spc="-28" dirty="0">
                <a:solidFill>
                  <a:srgbClr val="000000"/>
                </a:solidFill>
                <a:latin typeface="Canva Sans"/>
                <a:ea typeface="Canva Sans"/>
                <a:cs typeface="Canva Sans"/>
                <a:sym typeface="Canva Sans"/>
              </a:rPr>
              <a:t>Ross MacKay</a:t>
            </a:r>
          </a:p>
          <a:p>
            <a:pPr algn="l">
              <a:lnSpc>
                <a:spcPts val="1992"/>
              </a:lnSpc>
            </a:pPr>
            <a:r>
              <a:rPr lang="en-US" sz="1423" b="1" spc="-28" dirty="0">
                <a:solidFill>
                  <a:srgbClr val="000000"/>
                </a:solidFill>
                <a:latin typeface="Canva Sans Bold"/>
                <a:ea typeface="Canva Sans Bold"/>
                <a:cs typeface="Canva Sans Bold"/>
                <a:sym typeface="Canva Sans Bold"/>
              </a:rPr>
              <a:t>Producer</a:t>
            </a:r>
          </a:p>
          <a:p>
            <a:pPr algn="l">
              <a:lnSpc>
                <a:spcPts val="1992"/>
              </a:lnSpc>
            </a:pPr>
            <a:r>
              <a:rPr lang="en-US" sz="1423" spc="-28" dirty="0">
                <a:solidFill>
                  <a:srgbClr val="000000"/>
                </a:solidFill>
                <a:latin typeface="Canva Sans"/>
                <a:ea typeface="Canva Sans"/>
                <a:cs typeface="Canva Sans"/>
                <a:sym typeface="Canva Sans"/>
              </a:rPr>
              <a:t>Sarah Gray</a:t>
            </a:r>
          </a:p>
          <a:p>
            <a:pPr algn="l">
              <a:lnSpc>
                <a:spcPts val="1992"/>
              </a:lnSpc>
            </a:pPr>
            <a:r>
              <a:rPr lang="en-US" sz="1423" b="1" spc="-28" dirty="0">
                <a:solidFill>
                  <a:srgbClr val="000000"/>
                </a:solidFill>
                <a:latin typeface="Canva Sans Bold"/>
                <a:ea typeface="Canva Sans Bold"/>
                <a:cs typeface="Canva Sans Bold"/>
                <a:sym typeface="Canva Sans Bold"/>
              </a:rPr>
              <a:t>Performer</a:t>
            </a:r>
          </a:p>
          <a:p>
            <a:pPr algn="l">
              <a:lnSpc>
                <a:spcPts val="1992"/>
              </a:lnSpc>
            </a:pPr>
            <a:r>
              <a:rPr lang="en-US" sz="1423" spc="-28" dirty="0">
                <a:solidFill>
                  <a:srgbClr val="000000"/>
                </a:solidFill>
                <a:latin typeface="Canva Sans"/>
                <a:ea typeface="Canva Sans"/>
                <a:cs typeface="Canva Sans"/>
                <a:sym typeface="Canva Sans"/>
              </a:rPr>
              <a:t>Simon Donaldson</a:t>
            </a:r>
          </a:p>
          <a:p>
            <a:pPr algn="l">
              <a:lnSpc>
                <a:spcPts val="1992"/>
              </a:lnSpc>
            </a:pPr>
            <a:r>
              <a:rPr lang="en-US" sz="1423" b="1" spc="-28" dirty="0">
                <a:solidFill>
                  <a:srgbClr val="000000"/>
                </a:solidFill>
                <a:latin typeface="Canva Sans Bold"/>
                <a:ea typeface="Canva Sans Bold"/>
                <a:cs typeface="Canva Sans Bold"/>
                <a:sym typeface="Canva Sans Bold"/>
              </a:rPr>
              <a:t>Wardrobe Supervisor</a:t>
            </a:r>
          </a:p>
          <a:p>
            <a:pPr algn="l">
              <a:lnSpc>
                <a:spcPts val="1992"/>
              </a:lnSpc>
            </a:pPr>
            <a:r>
              <a:rPr lang="en-US" sz="1423" spc="-28" dirty="0">
                <a:solidFill>
                  <a:srgbClr val="000000"/>
                </a:solidFill>
                <a:latin typeface="Canva Sans"/>
                <a:ea typeface="Canva Sans"/>
                <a:cs typeface="Canva Sans"/>
                <a:sym typeface="Canva Sans"/>
              </a:rPr>
              <a:t>Sophie Ferguson</a:t>
            </a:r>
          </a:p>
          <a:p>
            <a:pPr algn="l">
              <a:lnSpc>
                <a:spcPts val="1992"/>
              </a:lnSpc>
            </a:pPr>
            <a:r>
              <a:rPr lang="en-US" sz="1423" b="1" spc="-28" dirty="0">
                <a:solidFill>
                  <a:srgbClr val="000000"/>
                </a:solidFill>
                <a:latin typeface="Canva Sans Bold"/>
                <a:ea typeface="Canva Sans Bold"/>
                <a:cs typeface="Canva Sans Bold"/>
                <a:sym typeface="Canva Sans Bold"/>
              </a:rPr>
              <a:t>Performer</a:t>
            </a:r>
          </a:p>
          <a:p>
            <a:pPr algn="l">
              <a:lnSpc>
                <a:spcPts val="1992"/>
              </a:lnSpc>
            </a:pPr>
            <a:r>
              <a:rPr lang="en-US" sz="1423" spc="-28" dirty="0">
                <a:solidFill>
                  <a:srgbClr val="000000"/>
                </a:solidFill>
                <a:latin typeface="Canva Sans"/>
                <a:ea typeface="Canva Sans"/>
                <a:cs typeface="Canva Sans"/>
                <a:sym typeface="Canva Sans"/>
              </a:rPr>
              <a:t>Stephanie </a:t>
            </a:r>
            <a:r>
              <a:rPr lang="en-US" sz="1423" spc="-28" dirty="0" err="1">
                <a:solidFill>
                  <a:srgbClr val="000000"/>
                </a:solidFill>
                <a:latin typeface="Canva Sans"/>
                <a:ea typeface="Canva Sans"/>
                <a:cs typeface="Canva Sans"/>
                <a:sym typeface="Canva Sans"/>
              </a:rPr>
              <a:t>MacGaraidh</a:t>
            </a:r>
            <a:endParaRPr lang="en-US" sz="1423" spc="-28" dirty="0">
              <a:solidFill>
                <a:srgbClr val="000000"/>
              </a:solidFill>
              <a:latin typeface="Canva Sans"/>
              <a:ea typeface="Canva Sans"/>
              <a:cs typeface="Canva Sans"/>
              <a:sym typeface="Canva Sans"/>
            </a:endParaRPr>
          </a:p>
          <a:p>
            <a:pPr algn="l">
              <a:lnSpc>
                <a:spcPts val="1992"/>
              </a:lnSpc>
            </a:pPr>
            <a:r>
              <a:rPr lang="en-US" sz="1423" b="1" spc="-28" dirty="0">
                <a:solidFill>
                  <a:srgbClr val="000000"/>
                </a:solidFill>
                <a:latin typeface="Canva Sans Bold"/>
                <a:ea typeface="Canva Sans Bold"/>
                <a:cs typeface="Canva Sans Bold"/>
                <a:sym typeface="Canva Sans Bold"/>
              </a:rPr>
              <a:t>Production Manager</a:t>
            </a:r>
          </a:p>
          <a:p>
            <a:pPr algn="l">
              <a:lnSpc>
                <a:spcPts val="1992"/>
              </a:lnSpc>
            </a:pPr>
            <a:r>
              <a:rPr lang="en-US" sz="1423" spc="-28" dirty="0">
                <a:solidFill>
                  <a:srgbClr val="000000"/>
                </a:solidFill>
                <a:latin typeface="Canva Sans"/>
                <a:ea typeface="Canva Sans"/>
                <a:cs typeface="Canva Sans"/>
                <a:sym typeface="Canva Sans"/>
              </a:rPr>
              <a:t>Suzie Normand </a:t>
            </a:r>
          </a:p>
          <a:p>
            <a:pPr algn="l">
              <a:lnSpc>
                <a:spcPts val="1992"/>
              </a:lnSpc>
            </a:pPr>
            <a:r>
              <a:rPr lang="en-US" sz="1423" b="1" spc="-28" dirty="0">
                <a:solidFill>
                  <a:srgbClr val="000000"/>
                </a:solidFill>
                <a:latin typeface="Canva Sans Bold"/>
                <a:ea typeface="Canva Sans Bold"/>
                <a:cs typeface="Canva Sans Bold"/>
                <a:sym typeface="Canva Sans Bold"/>
              </a:rPr>
              <a:t>Engagement </a:t>
            </a:r>
            <a:r>
              <a:rPr lang="en-US" sz="1423" b="1" spc="-28" dirty="0" err="1">
                <a:solidFill>
                  <a:srgbClr val="000000"/>
                </a:solidFill>
                <a:latin typeface="Canva Sans Bold"/>
                <a:ea typeface="Canva Sans Bold"/>
                <a:cs typeface="Canva Sans Bold"/>
                <a:sym typeface="Canva Sans Bold"/>
              </a:rPr>
              <a:t>co-ordinator</a:t>
            </a:r>
            <a:endParaRPr lang="en-US" sz="1423" b="1" spc="-28" dirty="0">
              <a:solidFill>
                <a:srgbClr val="000000"/>
              </a:solidFill>
              <a:latin typeface="Canva Sans Bold"/>
              <a:ea typeface="Canva Sans Bold"/>
              <a:cs typeface="Canva Sans Bold"/>
              <a:sym typeface="Canva Sans Bold"/>
            </a:endParaRPr>
          </a:p>
          <a:p>
            <a:pPr algn="l">
              <a:lnSpc>
                <a:spcPts val="1992"/>
              </a:lnSpc>
            </a:pPr>
            <a:r>
              <a:rPr lang="en-US" sz="1423" spc="-28" dirty="0">
                <a:solidFill>
                  <a:srgbClr val="000000"/>
                </a:solidFill>
                <a:latin typeface="Canva Sans"/>
                <a:ea typeface="Canva Sans"/>
                <a:cs typeface="Canva Sans"/>
                <a:sym typeface="Canva Sans"/>
              </a:rPr>
              <a:t>Tanya McLaughlin</a:t>
            </a:r>
          </a:p>
          <a:p>
            <a:pPr algn="l">
              <a:lnSpc>
                <a:spcPts val="1992"/>
              </a:lnSpc>
            </a:pPr>
            <a:endParaRPr lang="en-US" sz="1423" spc="-28" dirty="0">
              <a:solidFill>
                <a:srgbClr val="000000"/>
              </a:solidFill>
              <a:latin typeface="Canva Sans"/>
              <a:ea typeface="Canva Sans"/>
              <a:cs typeface="Canva Sans"/>
              <a:sym typeface="Canva Sans"/>
            </a:endParaRPr>
          </a:p>
          <a:p>
            <a:pPr algn="l">
              <a:lnSpc>
                <a:spcPts val="1992"/>
              </a:lnSpc>
            </a:pPr>
            <a:endParaRPr lang="en-US" sz="1423" spc="-28" dirty="0">
              <a:solidFill>
                <a:srgbClr val="000000"/>
              </a:solidFill>
              <a:latin typeface="Canva Sans"/>
              <a:ea typeface="Canva Sans"/>
              <a:cs typeface="Canva Sans"/>
              <a:sym typeface="Canva Sans"/>
            </a:endParaRPr>
          </a:p>
          <a:p>
            <a:pPr algn="l">
              <a:lnSpc>
                <a:spcPts val="1992"/>
              </a:lnSpc>
            </a:pPr>
            <a:endParaRPr lang="en-US" sz="1423" spc="-28" dirty="0">
              <a:solidFill>
                <a:srgbClr val="000000"/>
              </a:solidFill>
              <a:latin typeface="Canva Sans"/>
              <a:ea typeface="Canva Sans"/>
              <a:cs typeface="Canva Sans"/>
              <a:sym typeface="Canva Sans"/>
            </a:endParaRPr>
          </a:p>
          <a:p>
            <a:pPr algn="l">
              <a:lnSpc>
                <a:spcPts val="1992"/>
              </a:lnSpc>
            </a:pPr>
            <a:endParaRPr lang="en-US" sz="1423" spc="-28" dirty="0">
              <a:solidFill>
                <a:srgbClr val="000000"/>
              </a:solidFill>
              <a:latin typeface="Canva Sans"/>
              <a:ea typeface="Canva Sans"/>
              <a:cs typeface="Canva Sans"/>
              <a:sym typeface="Canva Sans"/>
            </a:endParaRPr>
          </a:p>
          <a:p>
            <a:pPr algn="l">
              <a:lnSpc>
                <a:spcPts val="1992"/>
              </a:lnSpc>
            </a:pPr>
            <a:endParaRPr lang="en-US" sz="1423" spc="-28" dirty="0">
              <a:solidFill>
                <a:srgbClr val="000000"/>
              </a:solidFill>
              <a:latin typeface="Canva Sans"/>
              <a:ea typeface="Canva Sans"/>
              <a:cs typeface="Canva Sans"/>
              <a:sym typeface="Canva Sans"/>
            </a:endParaRPr>
          </a:p>
          <a:p>
            <a:pPr algn="l">
              <a:lnSpc>
                <a:spcPts val="2312"/>
              </a:lnSpc>
            </a:pPr>
            <a:endParaRPr lang="en-US" sz="1423" spc="-28" dirty="0">
              <a:solidFill>
                <a:srgbClr val="000000"/>
              </a:solidFill>
              <a:latin typeface="Canva Sans"/>
              <a:ea typeface="Canva Sans"/>
              <a:cs typeface="Canva Sans"/>
              <a:sym typeface="Canva Sans"/>
            </a:endParaRPr>
          </a:p>
          <a:p>
            <a:pPr algn="ctr">
              <a:lnSpc>
                <a:spcPts val="2312"/>
              </a:lnSpc>
              <a:spcBef>
                <a:spcPct val="0"/>
              </a:spcBef>
            </a:pPr>
            <a:endParaRPr lang="en-US" sz="1423" spc="-28" dirty="0">
              <a:solidFill>
                <a:srgbClr val="000000"/>
              </a:solidFill>
              <a:latin typeface="Canva Sans"/>
              <a:ea typeface="Canva Sans"/>
              <a:cs typeface="Canva Sans"/>
              <a:sym typeface="Canva Sans"/>
            </a:endParaRPr>
          </a:p>
        </p:txBody>
      </p:sp>
      <p:sp>
        <p:nvSpPr>
          <p:cNvPr id="20" name="TextBox 20"/>
          <p:cNvSpPr txBox="1"/>
          <p:nvPr/>
        </p:nvSpPr>
        <p:spPr>
          <a:xfrm>
            <a:off x="3202986" y="1235232"/>
            <a:ext cx="2758658" cy="7438768"/>
          </a:xfrm>
          <a:prstGeom prst="rect">
            <a:avLst/>
          </a:prstGeom>
        </p:spPr>
        <p:txBody>
          <a:bodyPr lIns="0" tIns="0" rIns="0" bIns="0" rtlCol="0" anchor="t">
            <a:spAutoFit/>
          </a:bodyPr>
          <a:lstStyle/>
          <a:p>
            <a:pPr algn="l">
              <a:lnSpc>
                <a:spcPts val="2664"/>
              </a:lnSpc>
            </a:pPr>
            <a:r>
              <a:rPr lang="en-US" sz="1903" b="1" u="sng" spc="-38" dirty="0">
                <a:solidFill>
                  <a:srgbClr val="000000"/>
                </a:solidFill>
                <a:latin typeface="Canva Sans Bold"/>
                <a:ea typeface="Canva Sans Bold"/>
                <a:cs typeface="Canva Sans Bold"/>
                <a:sym typeface="Canva Sans Bold"/>
              </a:rPr>
              <a:t>Creative Team</a:t>
            </a:r>
          </a:p>
          <a:p>
            <a:pPr algn="l">
              <a:lnSpc>
                <a:spcPts val="1933"/>
              </a:lnSpc>
            </a:pPr>
            <a:r>
              <a:rPr lang="en-US" sz="1380" b="1" spc="-27" dirty="0">
                <a:solidFill>
                  <a:srgbClr val="000000"/>
                </a:solidFill>
                <a:latin typeface="Canva Sans Bold"/>
                <a:ea typeface="Canva Sans Bold"/>
                <a:cs typeface="Canva Sans Bold"/>
                <a:sym typeface="Canva Sans Bold"/>
              </a:rPr>
              <a:t>Assistant Stage Manager </a:t>
            </a:r>
          </a:p>
          <a:p>
            <a:pPr algn="l">
              <a:lnSpc>
                <a:spcPts val="1933"/>
              </a:lnSpc>
            </a:pPr>
            <a:r>
              <a:rPr lang="en-US" sz="1380" spc="-27" dirty="0">
                <a:solidFill>
                  <a:srgbClr val="000000"/>
                </a:solidFill>
                <a:latin typeface="Canva Sans"/>
                <a:ea typeface="Canva Sans"/>
                <a:cs typeface="Canva Sans"/>
                <a:sym typeface="Canva Sans"/>
              </a:rPr>
              <a:t>Ali Biggs</a:t>
            </a:r>
          </a:p>
          <a:p>
            <a:pPr algn="l">
              <a:lnSpc>
                <a:spcPts val="1933"/>
              </a:lnSpc>
            </a:pPr>
            <a:r>
              <a:rPr lang="en-US" sz="1380" b="1" spc="-27" dirty="0">
                <a:solidFill>
                  <a:srgbClr val="000000"/>
                </a:solidFill>
                <a:latin typeface="Canva Sans Bold"/>
                <a:ea typeface="Canva Sans Bold"/>
                <a:cs typeface="Canva Sans Bold"/>
                <a:sym typeface="Canva Sans Bold"/>
              </a:rPr>
              <a:t>Performer</a:t>
            </a:r>
          </a:p>
          <a:p>
            <a:pPr algn="l">
              <a:lnSpc>
                <a:spcPts val="1933"/>
              </a:lnSpc>
            </a:pPr>
            <a:r>
              <a:rPr lang="en-US" sz="1380" spc="-27" dirty="0">
                <a:solidFill>
                  <a:srgbClr val="000000"/>
                </a:solidFill>
                <a:latin typeface="Canva Sans"/>
                <a:ea typeface="Canva Sans"/>
                <a:cs typeface="Canva Sans"/>
                <a:sym typeface="Canva Sans"/>
              </a:rPr>
              <a:t>Anthony O'Neil</a:t>
            </a:r>
          </a:p>
          <a:p>
            <a:pPr>
              <a:lnSpc>
                <a:spcPts val="1992"/>
              </a:lnSpc>
            </a:pPr>
            <a:r>
              <a:rPr lang="en-US" sz="1400" b="1" spc="-27" dirty="0">
                <a:solidFill>
                  <a:srgbClr val="000000"/>
                </a:solidFill>
                <a:latin typeface="Canva Sans Bold"/>
                <a:ea typeface="Canva Sans Bold"/>
                <a:cs typeface="Canva Sans Bold"/>
                <a:sym typeface="Canva Sans Bold"/>
              </a:rPr>
              <a:t>Set and Costume Designer</a:t>
            </a:r>
          </a:p>
          <a:p>
            <a:pPr algn="l">
              <a:lnSpc>
                <a:spcPts val="1992"/>
              </a:lnSpc>
            </a:pPr>
            <a:r>
              <a:rPr lang="en-US" sz="1400" spc="-28" dirty="0">
                <a:solidFill>
                  <a:srgbClr val="000000"/>
                </a:solidFill>
                <a:latin typeface="Canva Sans"/>
                <a:ea typeface="Canva Sans"/>
                <a:cs typeface="Canva Sans"/>
                <a:sym typeface="Canva Sans"/>
              </a:rPr>
              <a:t>Becky Minto</a:t>
            </a:r>
            <a:endParaRPr lang="en-US" sz="1380" spc="-27" dirty="0">
              <a:solidFill>
                <a:srgbClr val="000000"/>
              </a:solidFill>
              <a:latin typeface="Canva Sans"/>
              <a:ea typeface="Canva Sans"/>
              <a:cs typeface="Canva Sans"/>
              <a:sym typeface="Canva Sans"/>
            </a:endParaRPr>
          </a:p>
          <a:p>
            <a:pPr algn="l">
              <a:lnSpc>
                <a:spcPts val="1933"/>
              </a:lnSpc>
            </a:pPr>
            <a:r>
              <a:rPr lang="en-US" sz="1380" b="1" spc="-27" dirty="0">
                <a:solidFill>
                  <a:srgbClr val="000000"/>
                </a:solidFill>
                <a:latin typeface="Canva Sans Bold"/>
                <a:ea typeface="Canva Sans Bold"/>
                <a:cs typeface="Canva Sans Bold"/>
                <a:sym typeface="Canva Sans Bold"/>
              </a:rPr>
              <a:t>Lighting Designer</a:t>
            </a:r>
          </a:p>
          <a:p>
            <a:pPr algn="l">
              <a:lnSpc>
                <a:spcPts val="1933"/>
              </a:lnSpc>
            </a:pPr>
            <a:r>
              <a:rPr lang="en-US" sz="1380" spc="-27" dirty="0">
                <a:solidFill>
                  <a:srgbClr val="000000"/>
                </a:solidFill>
                <a:latin typeface="Canva Sans"/>
                <a:ea typeface="Canva Sans"/>
                <a:cs typeface="Canva Sans"/>
                <a:sym typeface="Canva Sans"/>
              </a:rPr>
              <a:t>Benny Goodman</a:t>
            </a:r>
          </a:p>
          <a:p>
            <a:pPr algn="l">
              <a:lnSpc>
                <a:spcPts val="1933"/>
              </a:lnSpc>
            </a:pPr>
            <a:r>
              <a:rPr lang="en-US" sz="1380" b="1" spc="-27" dirty="0">
                <a:solidFill>
                  <a:srgbClr val="000000"/>
                </a:solidFill>
                <a:latin typeface="Canva Sans Bold"/>
                <a:ea typeface="Canva Sans Bold"/>
                <a:cs typeface="Canva Sans Bold"/>
                <a:sym typeface="Canva Sans Bold"/>
              </a:rPr>
              <a:t>Technical Stage </a:t>
            </a:r>
          </a:p>
          <a:p>
            <a:pPr algn="l">
              <a:lnSpc>
                <a:spcPts val="1933"/>
              </a:lnSpc>
            </a:pPr>
            <a:r>
              <a:rPr lang="en-US" sz="1380" b="1" spc="-27" dirty="0">
                <a:solidFill>
                  <a:srgbClr val="000000"/>
                </a:solidFill>
                <a:latin typeface="Canva Sans Bold"/>
                <a:ea typeface="Canva Sans Bold"/>
                <a:cs typeface="Canva Sans Bold"/>
                <a:sym typeface="Canva Sans Bold"/>
              </a:rPr>
              <a:t>Manager (Sound)</a:t>
            </a:r>
          </a:p>
          <a:p>
            <a:pPr algn="l">
              <a:lnSpc>
                <a:spcPts val="1933"/>
              </a:lnSpc>
            </a:pPr>
            <a:r>
              <a:rPr lang="en-US" sz="1380" spc="-27" dirty="0">
                <a:solidFill>
                  <a:srgbClr val="000000"/>
                </a:solidFill>
                <a:latin typeface="Canva Sans"/>
                <a:ea typeface="Canva Sans"/>
                <a:cs typeface="Canva Sans"/>
                <a:sym typeface="Canva Sans"/>
              </a:rPr>
              <a:t>Ben Morgan</a:t>
            </a:r>
          </a:p>
          <a:p>
            <a:pPr algn="l">
              <a:lnSpc>
                <a:spcPts val="1933"/>
              </a:lnSpc>
            </a:pPr>
            <a:r>
              <a:rPr lang="en-US" sz="1380" b="1" spc="-27" dirty="0">
                <a:solidFill>
                  <a:srgbClr val="000000"/>
                </a:solidFill>
                <a:latin typeface="Canva Sans Bold"/>
                <a:ea typeface="Canva Sans Bold"/>
                <a:cs typeface="Canva Sans Bold"/>
                <a:sym typeface="Canva Sans Bold"/>
              </a:rPr>
              <a:t>Production Manager</a:t>
            </a:r>
          </a:p>
          <a:p>
            <a:pPr algn="l">
              <a:lnSpc>
                <a:spcPts val="1933"/>
              </a:lnSpc>
            </a:pPr>
            <a:r>
              <a:rPr lang="en-US" sz="1380" spc="-27" dirty="0">
                <a:solidFill>
                  <a:srgbClr val="000000"/>
                </a:solidFill>
                <a:latin typeface="Canva Sans"/>
                <a:ea typeface="Canva Sans"/>
                <a:cs typeface="Canva Sans"/>
                <a:sym typeface="Canva Sans"/>
              </a:rPr>
              <a:t>Craig Fleming</a:t>
            </a:r>
          </a:p>
          <a:p>
            <a:pPr algn="l">
              <a:lnSpc>
                <a:spcPts val="1933"/>
              </a:lnSpc>
            </a:pPr>
            <a:r>
              <a:rPr lang="en-US" sz="1380" b="1" spc="-27" dirty="0">
                <a:solidFill>
                  <a:srgbClr val="000000"/>
                </a:solidFill>
                <a:latin typeface="Canva Sans Bold"/>
                <a:ea typeface="Canva Sans Bold"/>
                <a:cs typeface="Canva Sans Bold"/>
                <a:sym typeface="Canva Sans Bold"/>
              </a:rPr>
              <a:t>Fight director</a:t>
            </a:r>
          </a:p>
          <a:p>
            <a:pPr algn="l">
              <a:lnSpc>
                <a:spcPts val="1933"/>
              </a:lnSpc>
            </a:pPr>
            <a:r>
              <a:rPr lang="en-US" sz="1380" spc="-27" dirty="0" err="1">
                <a:solidFill>
                  <a:srgbClr val="000000"/>
                </a:solidFill>
                <a:latin typeface="Canva Sans"/>
                <a:ea typeface="Canva Sans"/>
                <a:cs typeface="Canva Sans"/>
                <a:sym typeface="Canva Sans"/>
              </a:rPr>
              <a:t>EmmaClaire</a:t>
            </a:r>
            <a:r>
              <a:rPr lang="en-US" sz="1380" spc="-27" dirty="0">
                <a:solidFill>
                  <a:srgbClr val="000000"/>
                </a:solidFill>
                <a:latin typeface="Canva Sans"/>
                <a:ea typeface="Canva Sans"/>
                <a:cs typeface="Canva Sans"/>
                <a:sym typeface="Canva Sans"/>
              </a:rPr>
              <a:t> </a:t>
            </a:r>
            <a:r>
              <a:rPr lang="en-US" sz="1380" spc="-27" dirty="0" err="1">
                <a:solidFill>
                  <a:srgbClr val="000000"/>
                </a:solidFill>
                <a:latin typeface="Canva Sans"/>
                <a:ea typeface="Canva Sans"/>
                <a:cs typeface="Canva Sans"/>
                <a:sym typeface="Canva Sans"/>
              </a:rPr>
              <a:t>Brightlyn</a:t>
            </a:r>
            <a:endParaRPr lang="en-US" sz="1380" spc="-27" dirty="0">
              <a:solidFill>
                <a:srgbClr val="000000"/>
              </a:solidFill>
              <a:latin typeface="Canva Sans"/>
              <a:ea typeface="Canva Sans"/>
              <a:cs typeface="Canva Sans"/>
              <a:sym typeface="Canva Sans"/>
            </a:endParaRPr>
          </a:p>
          <a:p>
            <a:pPr algn="l">
              <a:lnSpc>
                <a:spcPts val="1933"/>
              </a:lnSpc>
            </a:pPr>
            <a:r>
              <a:rPr lang="en-US" sz="1380" b="1" spc="-27" dirty="0">
                <a:solidFill>
                  <a:srgbClr val="000000"/>
                </a:solidFill>
                <a:latin typeface="Canva Sans Bold"/>
                <a:ea typeface="Canva Sans Bold"/>
                <a:cs typeface="Canva Sans Bold"/>
                <a:sym typeface="Canva Sans Bold"/>
              </a:rPr>
              <a:t>Stage Manager</a:t>
            </a:r>
          </a:p>
          <a:p>
            <a:pPr algn="l">
              <a:lnSpc>
                <a:spcPts val="1933"/>
              </a:lnSpc>
            </a:pPr>
            <a:r>
              <a:rPr lang="en-US" sz="1380" spc="-27" dirty="0">
                <a:solidFill>
                  <a:srgbClr val="000000"/>
                </a:solidFill>
                <a:latin typeface="Canva Sans"/>
                <a:ea typeface="Canva Sans"/>
                <a:cs typeface="Canva Sans"/>
                <a:sym typeface="Canva Sans"/>
              </a:rPr>
              <a:t>Emma </a:t>
            </a:r>
            <a:r>
              <a:rPr lang="en-US" sz="1380" spc="-27" dirty="0" err="1">
                <a:solidFill>
                  <a:srgbClr val="000000"/>
                </a:solidFill>
                <a:latin typeface="Canva Sans"/>
                <a:ea typeface="Canva Sans"/>
                <a:cs typeface="Canva Sans"/>
                <a:sym typeface="Canva Sans"/>
              </a:rPr>
              <a:t>Skaer</a:t>
            </a:r>
            <a:endParaRPr lang="en-US" sz="1380" spc="-27" dirty="0">
              <a:solidFill>
                <a:srgbClr val="000000"/>
              </a:solidFill>
              <a:latin typeface="Canva Sans"/>
              <a:ea typeface="Canva Sans"/>
              <a:cs typeface="Canva Sans"/>
              <a:sym typeface="Canva Sans"/>
            </a:endParaRPr>
          </a:p>
          <a:p>
            <a:pPr algn="l">
              <a:lnSpc>
                <a:spcPts val="1933"/>
              </a:lnSpc>
            </a:pPr>
            <a:r>
              <a:rPr lang="en-US" sz="1380" b="1" spc="-27" dirty="0">
                <a:solidFill>
                  <a:srgbClr val="000000"/>
                </a:solidFill>
                <a:latin typeface="Canva Sans Bold"/>
                <a:ea typeface="Canva Sans Bold"/>
                <a:cs typeface="Canva Sans Bold"/>
                <a:sym typeface="Canva Sans Bold"/>
              </a:rPr>
              <a:t>Director</a:t>
            </a:r>
          </a:p>
          <a:p>
            <a:pPr algn="l">
              <a:lnSpc>
                <a:spcPts val="1933"/>
              </a:lnSpc>
            </a:pPr>
            <a:r>
              <a:rPr lang="en-US" sz="1380" spc="-27" dirty="0">
                <a:solidFill>
                  <a:srgbClr val="000000"/>
                </a:solidFill>
                <a:latin typeface="Canva Sans"/>
                <a:ea typeface="Canva Sans"/>
                <a:cs typeface="Canva Sans"/>
                <a:sym typeface="Canva Sans"/>
              </a:rPr>
              <a:t>Jordan Blackwood</a:t>
            </a:r>
          </a:p>
          <a:p>
            <a:pPr algn="l">
              <a:lnSpc>
                <a:spcPts val="1933"/>
              </a:lnSpc>
            </a:pPr>
            <a:r>
              <a:rPr lang="en-US" sz="1380" b="1" spc="-27" dirty="0">
                <a:solidFill>
                  <a:srgbClr val="000000"/>
                </a:solidFill>
                <a:latin typeface="Canva Sans Bold"/>
                <a:ea typeface="Canva Sans Bold"/>
                <a:cs typeface="Canva Sans Bold"/>
                <a:sym typeface="Canva Sans Bold"/>
              </a:rPr>
              <a:t>Technical Stage Manager (Lighting)</a:t>
            </a:r>
          </a:p>
          <a:p>
            <a:pPr algn="l">
              <a:lnSpc>
                <a:spcPts val="1933"/>
              </a:lnSpc>
            </a:pPr>
            <a:r>
              <a:rPr lang="en-US" sz="1380" spc="-27" dirty="0">
                <a:solidFill>
                  <a:srgbClr val="000000"/>
                </a:solidFill>
                <a:latin typeface="Canva Sans"/>
                <a:ea typeface="Canva Sans"/>
                <a:cs typeface="Canva Sans"/>
                <a:sym typeface="Canva Sans"/>
              </a:rPr>
              <a:t>Jamie Murray</a:t>
            </a:r>
          </a:p>
          <a:p>
            <a:pPr algn="l">
              <a:lnSpc>
                <a:spcPts val="1933"/>
              </a:lnSpc>
            </a:pPr>
            <a:r>
              <a:rPr lang="en-US" sz="1380" b="1" spc="-27" dirty="0">
                <a:solidFill>
                  <a:srgbClr val="000000"/>
                </a:solidFill>
                <a:latin typeface="Canva Sans Bold"/>
                <a:ea typeface="Canva Sans Bold"/>
                <a:cs typeface="Canva Sans Bold"/>
                <a:sym typeface="Canva Sans Bold"/>
              </a:rPr>
              <a:t>Movement Director</a:t>
            </a:r>
          </a:p>
          <a:p>
            <a:pPr algn="l">
              <a:lnSpc>
                <a:spcPts val="1933"/>
              </a:lnSpc>
            </a:pPr>
            <a:r>
              <a:rPr lang="en-US" sz="1380" spc="-27" dirty="0">
                <a:solidFill>
                  <a:srgbClr val="000000"/>
                </a:solidFill>
                <a:latin typeface="Canva Sans"/>
                <a:ea typeface="Canva Sans"/>
                <a:cs typeface="Canva Sans"/>
                <a:sym typeface="Canva Sans"/>
              </a:rPr>
              <a:t>Lucy Wild</a:t>
            </a:r>
          </a:p>
          <a:p>
            <a:pPr algn="l">
              <a:lnSpc>
                <a:spcPts val="1933"/>
              </a:lnSpc>
            </a:pPr>
            <a:endParaRPr lang="en-US" sz="1380" spc="-27" dirty="0">
              <a:solidFill>
                <a:srgbClr val="000000"/>
              </a:solidFill>
              <a:latin typeface="Canva Sans"/>
              <a:ea typeface="Canva Sans"/>
              <a:cs typeface="Canva Sans"/>
              <a:sym typeface="Canva Sans"/>
            </a:endParaRPr>
          </a:p>
          <a:p>
            <a:pPr algn="l">
              <a:lnSpc>
                <a:spcPts val="1933"/>
              </a:lnSpc>
            </a:pPr>
            <a:endParaRPr lang="en-US" sz="1380" spc="-27" dirty="0">
              <a:solidFill>
                <a:srgbClr val="000000"/>
              </a:solidFill>
              <a:latin typeface="Canva Sans"/>
              <a:ea typeface="Canva Sans"/>
              <a:cs typeface="Canva Sans"/>
              <a:sym typeface="Canva Sans"/>
            </a:endParaRPr>
          </a:p>
          <a:p>
            <a:pPr algn="l">
              <a:lnSpc>
                <a:spcPts val="1933"/>
              </a:lnSpc>
            </a:pPr>
            <a:endParaRPr lang="en-US" sz="1380" spc="-27" dirty="0">
              <a:solidFill>
                <a:srgbClr val="000000"/>
              </a:solidFill>
              <a:latin typeface="Canva Sans"/>
              <a:ea typeface="Canva Sans"/>
              <a:cs typeface="Canva Sans"/>
              <a:sym typeface="Canva Sans"/>
            </a:endParaRPr>
          </a:p>
          <a:p>
            <a:pPr algn="l">
              <a:lnSpc>
                <a:spcPts val="1933"/>
              </a:lnSpc>
            </a:pPr>
            <a:endParaRPr lang="en-US" sz="1380" spc="-27" dirty="0">
              <a:solidFill>
                <a:srgbClr val="000000"/>
              </a:solidFill>
              <a:latin typeface="Canva Sans"/>
              <a:ea typeface="Canva Sans"/>
              <a:cs typeface="Canva Sans"/>
              <a:sym typeface="Canva Sans"/>
            </a:endParaRPr>
          </a:p>
          <a:p>
            <a:pPr algn="ctr">
              <a:lnSpc>
                <a:spcPts val="2177"/>
              </a:lnSpc>
              <a:spcBef>
                <a:spcPct val="0"/>
              </a:spcBef>
            </a:pPr>
            <a:endParaRPr lang="en-US" sz="1380" spc="-27" dirty="0">
              <a:solidFill>
                <a:srgbClr val="000000"/>
              </a:solidFill>
              <a:latin typeface="Canva Sans"/>
              <a:ea typeface="Canva Sans"/>
              <a:cs typeface="Canva Sans"/>
              <a:sym typeface="Canva Sans"/>
            </a:endParaRPr>
          </a:p>
        </p:txBody>
      </p:sp>
      <p:grpSp>
        <p:nvGrpSpPr>
          <p:cNvPr id="21" name="Group 21"/>
          <p:cNvGrpSpPr/>
          <p:nvPr/>
        </p:nvGrpSpPr>
        <p:grpSpPr>
          <a:xfrm>
            <a:off x="7361054" y="3010764"/>
            <a:ext cx="3150746" cy="1527253"/>
            <a:chOff x="0" y="0"/>
            <a:chExt cx="1129156" cy="547333"/>
          </a:xfrm>
        </p:grpSpPr>
        <p:sp>
          <p:nvSpPr>
            <p:cNvPr id="22" name="Freeform 22"/>
            <p:cNvSpPr/>
            <p:nvPr/>
          </p:nvSpPr>
          <p:spPr>
            <a:xfrm>
              <a:off x="0" y="0"/>
              <a:ext cx="1129156" cy="547333"/>
            </a:xfrm>
            <a:custGeom>
              <a:avLst/>
              <a:gdLst/>
              <a:ahLst/>
              <a:cxnLst/>
              <a:rect l="l" t="t" r="r" b="b"/>
              <a:pathLst>
                <a:path w="1129156" h="547333">
                  <a:moveTo>
                    <a:pt x="90915" y="0"/>
                  </a:moveTo>
                  <a:lnTo>
                    <a:pt x="1038241" y="0"/>
                  </a:lnTo>
                  <a:cubicBezTo>
                    <a:pt x="1062353" y="0"/>
                    <a:pt x="1085478" y="9579"/>
                    <a:pt x="1102528" y="26628"/>
                  </a:cubicBezTo>
                  <a:cubicBezTo>
                    <a:pt x="1119578" y="43678"/>
                    <a:pt x="1129156" y="66803"/>
                    <a:pt x="1129156" y="90915"/>
                  </a:cubicBezTo>
                  <a:lnTo>
                    <a:pt x="1129156" y="456418"/>
                  </a:lnTo>
                  <a:cubicBezTo>
                    <a:pt x="1129156" y="480530"/>
                    <a:pt x="1119578" y="503655"/>
                    <a:pt x="1102528" y="520704"/>
                  </a:cubicBezTo>
                  <a:cubicBezTo>
                    <a:pt x="1085478" y="537754"/>
                    <a:pt x="1062353" y="547333"/>
                    <a:pt x="1038241" y="547333"/>
                  </a:cubicBezTo>
                  <a:lnTo>
                    <a:pt x="90915" y="547333"/>
                  </a:lnTo>
                  <a:cubicBezTo>
                    <a:pt x="66803" y="547333"/>
                    <a:pt x="43678" y="537754"/>
                    <a:pt x="26628" y="520704"/>
                  </a:cubicBezTo>
                  <a:cubicBezTo>
                    <a:pt x="9579" y="503655"/>
                    <a:pt x="0" y="480530"/>
                    <a:pt x="0" y="456418"/>
                  </a:cubicBezTo>
                  <a:lnTo>
                    <a:pt x="0" y="90915"/>
                  </a:lnTo>
                  <a:cubicBezTo>
                    <a:pt x="0" y="66803"/>
                    <a:pt x="9579" y="43678"/>
                    <a:pt x="26628" y="26628"/>
                  </a:cubicBezTo>
                  <a:cubicBezTo>
                    <a:pt x="43678" y="9579"/>
                    <a:pt x="66803" y="0"/>
                    <a:pt x="90915" y="0"/>
                  </a:cubicBezTo>
                  <a:close/>
                </a:path>
              </a:pathLst>
            </a:custGeom>
            <a:solidFill>
              <a:srgbClr val="F68A34"/>
            </a:solidFill>
          </p:spPr>
          <p:txBody>
            <a:bodyPr/>
            <a:lstStyle/>
            <a:p>
              <a:endParaRPr lang="en-US" dirty="0"/>
            </a:p>
          </p:txBody>
        </p:sp>
        <p:sp>
          <p:nvSpPr>
            <p:cNvPr id="23" name="TextBox 23"/>
            <p:cNvSpPr txBox="1"/>
            <p:nvPr/>
          </p:nvSpPr>
          <p:spPr>
            <a:xfrm>
              <a:off x="0" y="57150"/>
              <a:ext cx="1129156" cy="490183"/>
            </a:xfrm>
            <a:prstGeom prst="rect">
              <a:avLst/>
            </a:prstGeom>
          </p:spPr>
          <p:txBody>
            <a:bodyPr lIns="50800" tIns="50800" rIns="50800" bIns="50800" rtlCol="0" anchor="ctr"/>
            <a:lstStyle/>
            <a:p>
              <a:pPr algn="ctr">
                <a:lnSpc>
                  <a:spcPts val="600"/>
                </a:lnSpc>
              </a:pPr>
              <a:endParaRPr/>
            </a:p>
          </p:txBody>
        </p:sp>
      </p:grpSp>
      <p:sp>
        <p:nvSpPr>
          <p:cNvPr id="24" name="TextBox 24"/>
          <p:cNvSpPr txBox="1"/>
          <p:nvPr/>
        </p:nvSpPr>
        <p:spPr>
          <a:xfrm>
            <a:off x="7422482" y="3176202"/>
            <a:ext cx="3027890" cy="1754855"/>
          </a:xfrm>
          <a:prstGeom prst="rect">
            <a:avLst/>
          </a:prstGeom>
        </p:spPr>
        <p:txBody>
          <a:bodyPr lIns="0" tIns="0" rIns="0" bIns="0" rtlCol="0" anchor="t">
            <a:spAutoFit/>
          </a:bodyPr>
          <a:lstStyle/>
          <a:p>
            <a:pPr algn="ctr">
              <a:lnSpc>
                <a:spcPts val="1640"/>
              </a:lnSpc>
            </a:pPr>
            <a:r>
              <a:rPr lang="en-US" sz="1171" b="1" dirty="0">
                <a:solidFill>
                  <a:srgbClr val="000000"/>
                </a:solidFill>
                <a:latin typeface="Canva Sans Bold"/>
                <a:ea typeface="Canva Sans Bold"/>
                <a:cs typeface="Canva Sans Bold"/>
                <a:sym typeface="Canva Sans Bold"/>
              </a:rPr>
              <a:t>Thanks to: </a:t>
            </a:r>
          </a:p>
          <a:p>
            <a:pPr algn="ctr">
              <a:lnSpc>
                <a:spcPts val="1500"/>
              </a:lnSpc>
            </a:pPr>
            <a:r>
              <a:rPr lang="en-US" sz="1071" dirty="0" err="1">
                <a:solidFill>
                  <a:srgbClr val="000000"/>
                </a:solidFill>
                <a:latin typeface="Canva Sans"/>
                <a:ea typeface="Canva Sans"/>
                <a:cs typeface="Canva Sans"/>
                <a:sym typeface="Canva Sans"/>
              </a:rPr>
              <a:t>Ailie</a:t>
            </a:r>
            <a:r>
              <a:rPr lang="en-US" sz="1071" dirty="0">
                <a:solidFill>
                  <a:srgbClr val="000000"/>
                </a:solidFill>
                <a:latin typeface="Canva Sans"/>
                <a:ea typeface="Canva Sans"/>
                <a:cs typeface="Canva Sans"/>
                <a:sym typeface="Canva Sans"/>
              </a:rPr>
              <a:t> Cohen, Richard Price, National Theatre of Scotland, Tron Theatre, Scottish Opera, Visible Fictions, Cumbernauld Theatre, Pretty Scenic, James Gardner, Blue Parrot and everyone who has supported this project.</a:t>
            </a:r>
          </a:p>
          <a:p>
            <a:pPr algn="ctr">
              <a:lnSpc>
                <a:spcPts val="1261"/>
              </a:lnSpc>
            </a:pPr>
            <a:endParaRPr lang="en-US" sz="1071" dirty="0">
              <a:solidFill>
                <a:srgbClr val="000000"/>
              </a:solidFill>
              <a:latin typeface="Canva Sans"/>
              <a:ea typeface="Canva Sans"/>
              <a:cs typeface="Canva Sans"/>
              <a:sym typeface="Canva Sans"/>
            </a:endParaRPr>
          </a:p>
          <a:p>
            <a:pPr algn="ctr">
              <a:lnSpc>
                <a:spcPts val="1261"/>
              </a:lnSpc>
            </a:pPr>
            <a:endParaRPr lang="en-US" sz="1071" dirty="0">
              <a:solidFill>
                <a:srgbClr val="000000"/>
              </a:solidFill>
              <a:latin typeface="Canva Sans"/>
              <a:ea typeface="Canva Sans"/>
              <a:cs typeface="Canva Sans"/>
              <a:sym typeface="Canva Sans"/>
            </a:endParaRPr>
          </a:p>
          <a:p>
            <a:pPr algn="ctr">
              <a:lnSpc>
                <a:spcPts val="1261"/>
              </a:lnSpc>
            </a:pPr>
            <a:endParaRPr lang="en-US" sz="1071" dirty="0">
              <a:solidFill>
                <a:srgbClr val="000000"/>
              </a:solidFill>
              <a:latin typeface="Canva Sans"/>
              <a:ea typeface="Canva Sans"/>
              <a:cs typeface="Canva Sans"/>
              <a:sym typeface="Canva Sans"/>
            </a:endParaRPr>
          </a:p>
          <a:p>
            <a:pPr algn="ctr">
              <a:lnSpc>
                <a:spcPts val="1261"/>
              </a:lnSpc>
              <a:spcBef>
                <a:spcPct val="0"/>
              </a:spcBef>
            </a:pPr>
            <a:endParaRPr lang="en-US" sz="1071" dirty="0">
              <a:solidFill>
                <a:srgbClr val="000000"/>
              </a:solidFill>
              <a:latin typeface="Canva Sans"/>
              <a:ea typeface="Canva Sans"/>
              <a:cs typeface="Canva Sans"/>
              <a:sym typeface="Canva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57240">
            <a:off x="7001770" y="6211310"/>
            <a:ext cx="4006996" cy="1794948"/>
            <a:chOff x="0" y="0"/>
            <a:chExt cx="5342661" cy="2393264"/>
          </a:xfrm>
        </p:grpSpPr>
        <p:sp>
          <p:nvSpPr>
            <p:cNvPr id="3" name="Freeform 3"/>
            <p:cNvSpPr/>
            <p:nvPr/>
          </p:nvSpPr>
          <p:spPr>
            <a:xfrm>
              <a:off x="0" y="0"/>
              <a:ext cx="5342636" cy="2393315"/>
            </a:xfrm>
            <a:custGeom>
              <a:avLst/>
              <a:gdLst/>
              <a:ahLst/>
              <a:cxnLst/>
              <a:rect l="l" t="t" r="r" b="b"/>
              <a:pathLst>
                <a:path w="5342636" h="2393315">
                  <a:moveTo>
                    <a:pt x="5342636" y="0"/>
                  </a:moveTo>
                  <a:lnTo>
                    <a:pt x="0" y="97536"/>
                  </a:lnTo>
                  <a:lnTo>
                    <a:pt x="762" y="1058926"/>
                  </a:lnTo>
                  <a:lnTo>
                    <a:pt x="4668266" y="2393315"/>
                  </a:lnTo>
                  <a:lnTo>
                    <a:pt x="5342636" y="34417"/>
                  </a:lnTo>
                  <a:lnTo>
                    <a:pt x="5342636" y="0"/>
                  </a:lnTo>
                  <a:close/>
                </a:path>
              </a:pathLst>
            </a:custGeom>
            <a:blipFill>
              <a:blip r:embed="rId2"/>
              <a:stretch>
                <a:fillRect l="-1" t="-1161" r="-36" b="-1040"/>
              </a:stretch>
            </a:blipFill>
          </p:spPr>
          <p:txBody>
            <a:bodyPr/>
            <a:lstStyle/>
            <a:p>
              <a:endParaRPr lang="en-US"/>
            </a:p>
          </p:txBody>
        </p:sp>
      </p:grpSp>
      <p:grpSp>
        <p:nvGrpSpPr>
          <p:cNvPr id="4" name="Group 4"/>
          <p:cNvGrpSpPr>
            <a:grpSpLocks noChangeAspect="1"/>
          </p:cNvGrpSpPr>
          <p:nvPr/>
        </p:nvGrpSpPr>
        <p:grpSpPr>
          <a:xfrm>
            <a:off x="125501" y="6857505"/>
            <a:ext cx="586007" cy="586007"/>
            <a:chOff x="0" y="0"/>
            <a:chExt cx="586003" cy="586003"/>
          </a:xfrm>
        </p:grpSpPr>
        <p:sp>
          <p:nvSpPr>
            <p:cNvPr id="5" name="Freeform 5"/>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solidFill>
          </p:spPr>
          <p:txBody>
            <a:bodyPr/>
            <a:lstStyle/>
            <a:p>
              <a:endParaRPr lang="en-US"/>
            </a:p>
          </p:txBody>
        </p:sp>
        <p:sp>
          <p:nvSpPr>
            <p:cNvPr id="6" name="Freeform 6"/>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solidFill>
          </p:spPr>
          <p:txBody>
            <a:bodyPr/>
            <a:lstStyle/>
            <a:p>
              <a:endParaRPr lang="en-US"/>
            </a:p>
          </p:txBody>
        </p:sp>
        <p:sp>
          <p:nvSpPr>
            <p:cNvPr id="7" name="Freeform 7"/>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solidFill>
          </p:spPr>
          <p:txBody>
            <a:bodyPr/>
            <a:lstStyle/>
            <a:p>
              <a:endParaRPr lang="en-US"/>
            </a:p>
          </p:txBody>
        </p:sp>
      </p:grpSp>
      <p:grpSp>
        <p:nvGrpSpPr>
          <p:cNvPr id="8" name="Group 8"/>
          <p:cNvGrpSpPr>
            <a:grpSpLocks noChangeAspect="1"/>
          </p:cNvGrpSpPr>
          <p:nvPr/>
        </p:nvGrpSpPr>
        <p:grpSpPr>
          <a:xfrm>
            <a:off x="613296" y="919953"/>
            <a:ext cx="10142201" cy="177803"/>
            <a:chOff x="0" y="0"/>
            <a:chExt cx="10142207" cy="177800"/>
          </a:xfrm>
        </p:grpSpPr>
        <p:sp>
          <p:nvSpPr>
            <p:cNvPr id="9" name="Freeform 9"/>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solidFill>
          </p:spPr>
          <p:txBody>
            <a:bodyPr/>
            <a:lstStyle/>
            <a:p>
              <a:endParaRPr lang="en-US"/>
            </a:p>
          </p:txBody>
        </p:sp>
        <p:sp>
          <p:nvSpPr>
            <p:cNvPr id="10" name="Freeform 10"/>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sp>
        <p:nvSpPr>
          <p:cNvPr id="11" name="TextBox 11"/>
          <p:cNvSpPr txBox="1"/>
          <p:nvPr/>
        </p:nvSpPr>
        <p:spPr>
          <a:xfrm>
            <a:off x="10304402" y="7160057"/>
            <a:ext cx="174317" cy="290703"/>
          </a:xfrm>
          <a:prstGeom prst="rect">
            <a:avLst/>
          </a:prstGeom>
        </p:spPr>
        <p:txBody>
          <a:bodyPr lIns="0" tIns="0" rIns="0" bIns="0" rtlCol="0" anchor="t">
            <a:spAutoFit/>
          </a:bodyPr>
          <a:lstStyle/>
          <a:p>
            <a:pPr algn="l">
              <a:lnSpc>
                <a:spcPts val="2351"/>
              </a:lnSpc>
            </a:pPr>
            <a:r>
              <a:rPr lang="en-US" sz="1679" b="1" spc="-48">
                <a:solidFill>
                  <a:srgbClr val="F68A34"/>
                </a:solidFill>
                <a:latin typeface="Open Sans Condensed Medium"/>
                <a:ea typeface="Open Sans Condensed Medium"/>
                <a:cs typeface="Open Sans Condensed Medium"/>
                <a:sym typeface="Open Sans Condensed Medium"/>
              </a:rPr>
              <a:t>18</a:t>
            </a:r>
          </a:p>
        </p:txBody>
      </p:sp>
      <p:sp>
        <p:nvSpPr>
          <p:cNvPr id="12" name="TextBox 12"/>
          <p:cNvSpPr txBox="1"/>
          <p:nvPr/>
        </p:nvSpPr>
        <p:spPr>
          <a:xfrm>
            <a:off x="693001" y="309172"/>
            <a:ext cx="8865137" cy="365758"/>
          </a:xfrm>
          <a:prstGeom prst="rect">
            <a:avLst/>
          </a:prstGeom>
        </p:spPr>
        <p:txBody>
          <a:bodyPr lIns="0" tIns="0" rIns="0" bIns="0" rtlCol="0" anchor="t">
            <a:spAutoFit/>
          </a:bodyPr>
          <a:lstStyle/>
          <a:p>
            <a:pPr algn="l">
              <a:lnSpc>
                <a:spcPts val="2940"/>
              </a:lnSpc>
            </a:pPr>
            <a:r>
              <a:rPr lang="en-US" sz="2100">
                <a:solidFill>
                  <a:srgbClr val="F68A34"/>
                </a:solidFill>
                <a:latin typeface="Arimo"/>
                <a:ea typeface="Arimo"/>
                <a:cs typeface="Arimo"/>
                <a:sym typeface="Arimo"/>
              </a:rPr>
              <a:t>CURRICULUM FOR EXCELLENCE - EXPERIENCE AND OUTCOMES</a:t>
            </a:r>
          </a:p>
        </p:txBody>
      </p:sp>
      <p:sp>
        <p:nvSpPr>
          <p:cNvPr id="13" name="TextBox 13"/>
          <p:cNvSpPr txBox="1"/>
          <p:nvPr/>
        </p:nvSpPr>
        <p:spPr>
          <a:xfrm>
            <a:off x="720004" y="1143933"/>
            <a:ext cx="1134304" cy="537820"/>
          </a:xfrm>
          <a:prstGeom prst="rect">
            <a:avLst/>
          </a:prstGeom>
        </p:spPr>
        <p:txBody>
          <a:bodyPr lIns="0" tIns="0" rIns="0" bIns="0" rtlCol="0" anchor="t">
            <a:spAutoFit/>
          </a:bodyPr>
          <a:lstStyle/>
          <a:p>
            <a:pPr algn="l">
              <a:lnSpc>
                <a:spcPts val="1439"/>
              </a:lnSpc>
            </a:pPr>
            <a:r>
              <a:rPr lang="en-US" sz="1200" b="1">
                <a:solidFill>
                  <a:srgbClr val="F68A34"/>
                </a:solidFill>
                <a:latin typeface="Arimo Bold"/>
                <a:ea typeface="Arimo Bold"/>
                <a:cs typeface="Arimo Bold"/>
                <a:sym typeface="Arimo Bold"/>
              </a:rPr>
              <a:t>Let’s Think Expressive arts </a:t>
            </a:r>
            <a:r>
              <a:rPr lang="en-US" sz="1200">
                <a:solidFill>
                  <a:srgbClr val="231F20"/>
                </a:solidFill>
                <a:latin typeface="Arimo"/>
                <a:ea typeface="Arimo"/>
                <a:cs typeface="Arimo"/>
                <a:sym typeface="Arimo"/>
              </a:rPr>
              <a:t>Art and design</a:t>
            </a:r>
          </a:p>
        </p:txBody>
      </p:sp>
      <p:sp>
        <p:nvSpPr>
          <p:cNvPr id="14" name="TextBox 14"/>
          <p:cNvSpPr txBox="1"/>
          <p:nvPr/>
        </p:nvSpPr>
        <p:spPr>
          <a:xfrm>
            <a:off x="720004" y="1624908"/>
            <a:ext cx="43215" cy="315925"/>
          </a:xfrm>
          <a:prstGeom prst="rect">
            <a:avLst/>
          </a:prstGeom>
        </p:spPr>
        <p:txBody>
          <a:bodyPr lIns="0" tIns="0" rIns="0" bIns="0" rtlCol="0" anchor="t">
            <a:spAutoFit/>
          </a:bodyPr>
          <a:lstStyle/>
          <a:p>
            <a:pPr algn="l">
              <a:lnSpc>
                <a:spcPts val="2640"/>
              </a:lnSpc>
            </a:pPr>
            <a:r>
              <a:rPr lang="en-US" sz="1200">
                <a:solidFill>
                  <a:srgbClr val="231F20"/>
                </a:solidFill>
                <a:latin typeface="Arimo"/>
                <a:ea typeface="Arimo"/>
                <a:cs typeface="Arimo"/>
                <a:sym typeface="Arimo"/>
              </a:rPr>
              <a:t> </a:t>
            </a:r>
          </a:p>
        </p:txBody>
      </p:sp>
      <p:sp>
        <p:nvSpPr>
          <p:cNvPr id="15" name="TextBox 15"/>
          <p:cNvSpPr txBox="1"/>
          <p:nvPr/>
        </p:nvSpPr>
        <p:spPr>
          <a:xfrm>
            <a:off x="935955" y="1624908"/>
            <a:ext cx="8386029" cy="315925"/>
          </a:xfrm>
          <a:prstGeom prst="rect">
            <a:avLst/>
          </a:prstGeom>
        </p:spPr>
        <p:txBody>
          <a:bodyPr lIns="0" tIns="0" rIns="0" bIns="0" rtlCol="0" anchor="t">
            <a:spAutoFit/>
          </a:bodyPr>
          <a:lstStyle/>
          <a:p>
            <a:pPr algn="l">
              <a:lnSpc>
                <a:spcPts val="2640"/>
              </a:lnSpc>
            </a:pPr>
            <a:r>
              <a:rPr lang="en-US" sz="1200">
                <a:solidFill>
                  <a:srgbClr val="231F20"/>
                </a:solidFill>
                <a:latin typeface="Arimo"/>
                <a:ea typeface="Arimo"/>
                <a:cs typeface="Arimo"/>
                <a:sym typeface="Arimo"/>
              </a:rPr>
              <a:t>• I have the opportunity to choose and explore an extended range of media and technologies to create images and </a:t>
            </a:r>
          </a:p>
        </p:txBody>
      </p:sp>
      <p:sp>
        <p:nvSpPr>
          <p:cNvPr id="16" name="TextBox 16"/>
          <p:cNvSpPr txBox="1"/>
          <p:nvPr/>
        </p:nvSpPr>
        <p:spPr>
          <a:xfrm>
            <a:off x="1164555" y="1998288"/>
            <a:ext cx="5008064"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objects, comparing and combining them for specific tasks. EXA 2-02a</a:t>
            </a:r>
          </a:p>
        </p:txBody>
      </p:sp>
      <p:sp>
        <p:nvSpPr>
          <p:cNvPr id="17" name="TextBox 17"/>
          <p:cNvSpPr txBox="1"/>
          <p:nvPr/>
        </p:nvSpPr>
        <p:spPr>
          <a:xfrm>
            <a:off x="720004" y="2079517"/>
            <a:ext cx="475050"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Drama</a:t>
            </a:r>
          </a:p>
        </p:txBody>
      </p:sp>
      <p:sp>
        <p:nvSpPr>
          <p:cNvPr id="18" name="TextBox 18"/>
          <p:cNvSpPr txBox="1"/>
          <p:nvPr/>
        </p:nvSpPr>
        <p:spPr>
          <a:xfrm>
            <a:off x="720004" y="2490997"/>
            <a:ext cx="43215" cy="491185"/>
          </a:xfrm>
          <a:prstGeom prst="rect">
            <a:avLst/>
          </a:prstGeom>
        </p:spPr>
        <p:txBody>
          <a:bodyPr lIns="0" tIns="0" rIns="0" bIns="0" rtlCol="0" anchor="t">
            <a:spAutoFit/>
          </a:bodyPr>
          <a:lstStyle/>
          <a:p>
            <a:pPr algn="just">
              <a:lnSpc>
                <a:spcPts val="600"/>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p:txBody>
      </p:sp>
      <p:sp>
        <p:nvSpPr>
          <p:cNvPr id="19" name="TextBox 19"/>
          <p:cNvSpPr txBox="1"/>
          <p:nvPr/>
        </p:nvSpPr>
        <p:spPr>
          <a:xfrm>
            <a:off x="935955" y="2490997"/>
            <a:ext cx="8677104"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I can respond to the experience of drama by discussing my thoughts and feelings. I can give and accept constructive </a:t>
            </a:r>
          </a:p>
        </p:txBody>
      </p:sp>
      <p:sp>
        <p:nvSpPr>
          <p:cNvPr id="20" name="TextBox 20"/>
          <p:cNvSpPr txBox="1"/>
          <p:nvPr/>
        </p:nvSpPr>
        <p:spPr>
          <a:xfrm>
            <a:off x="1164555" y="2521477"/>
            <a:ext cx="3593802" cy="277825"/>
          </a:xfrm>
          <a:prstGeom prst="rect">
            <a:avLst/>
          </a:prstGeom>
        </p:spPr>
        <p:txBody>
          <a:bodyPr lIns="0" tIns="0" rIns="0" bIns="0" rtlCol="0" anchor="t">
            <a:spAutoFit/>
          </a:bodyPr>
          <a:lstStyle/>
          <a:p>
            <a:pPr algn="l">
              <a:lnSpc>
                <a:spcPts val="2279"/>
              </a:lnSpc>
            </a:pPr>
            <a:r>
              <a:rPr lang="en-US" sz="1200">
                <a:solidFill>
                  <a:srgbClr val="231F20"/>
                </a:solidFill>
                <a:latin typeface="Arimo"/>
                <a:ea typeface="Arimo"/>
                <a:cs typeface="Arimo"/>
                <a:sym typeface="Arimo"/>
              </a:rPr>
              <a:t>comment on my own and others’ work. EXA 2-15a</a:t>
            </a:r>
          </a:p>
        </p:txBody>
      </p:sp>
      <p:sp>
        <p:nvSpPr>
          <p:cNvPr id="21" name="TextBox 21"/>
          <p:cNvSpPr txBox="1"/>
          <p:nvPr/>
        </p:nvSpPr>
        <p:spPr>
          <a:xfrm>
            <a:off x="935955" y="2856757"/>
            <a:ext cx="8677027"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I can create, adapt and sustain different roles, experimenting with movement, expression and voice and using theatre </a:t>
            </a:r>
          </a:p>
        </p:txBody>
      </p:sp>
      <p:sp>
        <p:nvSpPr>
          <p:cNvPr id="22" name="TextBox 22"/>
          <p:cNvSpPr txBox="1"/>
          <p:nvPr/>
        </p:nvSpPr>
        <p:spPr>
          <a:xfrm>
            <a:off x="1164555" y="2887237"/>
            <a:ext cx="1938423" cy="277825"/>
          </a:xfrm>
          <a:prstGeom prst="rect">
            <a:avLst/>
          </a:prstGeom>
        </p:spPr>
        <p:txBody>
          <a:bodyPr lIns="0" tIns="0" rIns="0" bIns="0" rtlCol="0" anchor="t">
            <a:spAutoFit/>
          </a:bodyPr>
          <a:lstStyle/>
          <a:p>
            <a:pPr algn="l">
              <a:lnSpc>
                <a:spcPts val="2279"/>
              </a:lnSpc>
            </a:pPr>
            <a:r>
              <a:rPr lang="en-US" sz="1200">
                <a:solidFill>
                  <a:srgbClr val="231F20"/>
                </a:solidFill>
                <a:latin typeface="Arimo"/>
                <a:ea typeface="Arimo"/>
                <a:cs typeface="Arimo"/>
                <a:sym typeface="Arimo"/>
              </a:rPr>
              <a:t>arts technology. EXA 2-12a</a:t>
            </a:r>
          </a:p>
        </p:txBody>
      </p:sp>
      <p:sp>
        <p:nvSpPr>
          <p:cNvPr id="23" name="TextBox 23"/>
          <p:cNvSpPr txBox="1"/>
          <p:nvPr/>
        </p:nvSpPr>
        <p:spPr>
          <a:xfrm>
            <a:off x="720004" y="3198057"/>
            <a:ext cx="1502407" cy="459715"/>
          </a:xfrm>
          <a:prstGeom prst="rect">
            <a:avLst/>
          </a:prstGeom>
        </p:spPr>
        <p:txBody>
          <a:bodyPr lIns="0" tIns="0" rIns="0" bIns="0" rtlCol="0" anchor="t">
            <a:spAutoFit/>
          </a:bodyPr>
          <a:lstStyle/>
          <a:p>
            <a:pPr algn="l">
              <a:lnSpc>
                <a:spcPts val="2599"/>
              </a:lnSpc>
            </a:pPr>
            <a:r>
              <a:rPr lang="en-US" sz="1200" b="1">
                <a:solidFill>
                  <a:srgbClr val="F68A34"/>
                </a:solidFill>
                <a:latin typeface="Arimo Bold"/>
                <a:ea typeface="Arimo Bold"/>
                <a:cs typeface="Arimo Bold"/>
                <a:sym typeface="Arimo Bold"/>
              </a:rPr>
              <a:t>Literacy and English</a:t>
            </a:r>
          </a:p>
          <a:p>
            <a:pPr algn="l">
              <a:lnSpc>
                <a:spcPts val="600"/>
              </a:lnSpc>
            </a:pPr>
            <a:r>
              <a:rPr lang="en-US" sz="1200">
                <a:solidFill>
                  <a:srgbClr val="231F20"/>
                </a:solidFill>
                <a:latin typeface="Arimo"/>
                <a:ea typeface="Arimo"/>
                <a:cs typeface="Arimo"/>
                <a:sym typeface="Arimo"/>
              </a:rPr>
              <a:t>Listening and talking</a:t>
            </a:r>
          </a:p>
        </p:txBody>
      </p:sp>
      <p:sp>
        <p:nvSpPr>
          <p:cNvPr id="24" name="TextBox 24"/>
          <p:cNvSpPr txBox="1"/>
          <p:nvPr/>
        </p:nvSpPr>
        <p:spPr>
          <a:xfrm>
            <a:off x="720004" y="3562826"/>
            <a:ext cx="506759" cy="1761134"/>
          </a:xfrm>
          <a:prstGeom prst="rect">
            <a:avLst/>
          </a:prstGeom>
        </p:spPr>
        <p:txBody>
          <a:bodyPr lIns="0" tIns="0" rIns="0" bIns="0" rtlCol="0" anchor="t">
            <a:spAutoFit/>
          </a:bodyPr>
          <a:lstStyle/>
          <a:p>
            <a:pPr algn="just">
              <a:lnSpc>
                <a:spcPts val="3000"/>
              </a:lnSpc>
            </a:pPr>
            <a:r>
              <a:rPr lang="en-US" sz="1200">
                <a:solidFill>
                  <a:srgbClr val="231F20"/>
                </a:solidFill>
                <a:latin typeface="Arimo"/>
                <a:ea typeface="Arimo"/>
                <a:cs typeface="Arimo"/>
                <a:sym typeface="Arimo"/>
              </a:rPr>
              <a:t> </a:t>
            </a:r>
          </a:p>
          <a:p>
            <a:pPr algn="just">
              <a:lnSpc>
                <a:spcPts val="2279"/>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a:p>
            <a:pPr algn="just">
              <a:lnSpc>
                <a:spcPts val="2279"/>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a:p>
            <a:pPr algn="just">
              <a:lnSpc>
                <a:spcPts val="2279"/>
              </a:lnSpc>
            </a:pPr>
            <a:r>
              <a:rPr lang="en-US" sz="1200">
                <a:solidFill>
                  <a:srgbClr val="231F20"/>
                </a:solidFill>
                <a:latin typeface="Arimo"/>
                <a:ea typeface="Arimo"/>
                <a:cs typeface="Arimo"/>
                <a:sym typeface="Arimo"/>
              </a:rPr>
              <a:t> </a:t>
            </a:r>
          </a:p>
          <a:p>
            <a:pPr algn="just">
              <a:lnSpc>
                <a:spcPts val="2599"/>
              </a:lnSpc>
            </a:pPr>
            <a:r>
              <a:rPr lang="en-US" sz="1200">
                <a:solidFill>
                  <a:srgbClr val="231F20"/>
                </a:solidFill>
                <a:latin typeface="Arimo"/>
                <a:ea typeface="Arimo"/>
                <a:cs typeface="Arimo"/>
                <a:sym typeface="Arimo"/>
              </a:rPr>
              <a:t>Writing</a:t>
            </a:r>
          </a:p>
        </p:txBody>
      </p:sp>
      <p:sp>
        <p:nvSpPr>
          <p:cNvPr id="25" name="TextBox 25"/>
          <p:cNvSpPr txBox="1"/>
          <p:nvPr/>
        </p:nvSpPr>
        <p:spPr>
          <a:xfrm>
            <a:off x="935955" y="3562826"/>
            <a:ext cx="8622182"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 When I engage with others, I can respond in ways appropriate to my role, show that I value others’ contributions and </a:t>
            </a:r>
          </a:p>
        </p:txBody>
      </p:sp>
      <p:sp>
        <p:nvSpPr>
          <p:cNvPr id="26" name="TextBox 26"/>
          <p:cNvSpPr txBox="1"/>
          <p:nvPr/>
        </p:nvSpPr>
        <p:spPr>
          <a:xfrm>
            <a:off x="1164555" y="3974306"/>
            <a:ext cx="2876874"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use these to build on thinking. LIT 2-02a</a:t>
            </a:r>
          </a:p>
        </p:txBody>
      </p:sp>
      <p:sp>
        <p:nvSpPr>
          <p:cNvPr id="27" name="TextBox 27"/>
          <p:cNvSpPr txBox="1"/>
          <p:nvPr/>
        </p:nvSpPr>
        <p:spPr>
          <a:xfrm>
            <a:off x="935955" y="4004777"/>
            <a:ext cx="5036620" cy="277825"/>
          </a:xfrm>
          <a:prstGeom prst="rect">
            <a:avLst/>
          </a:prstGeom>
        </p:spPr>
        <p:txBody>
          <a:bodyPr lIns="0" tIns="0" rIns="0" bIns="0" rtlCol="0" anchor="t">
            <a:spAutoFit/>
          </a:bodyPr>
          <a:lstStyle/>
          <a:p>
            <a:pPr algn="l">
              <a:lnSpc>
                <a:spcPts val="2279"/>
              </a:lnSpc>
            </a:pPr>
            <a:r>
              <a:rPr lang="en-US" sz="1200">
                <a:solidFill>
                  <a:srgbClr val="231F20"/>
                </a:solidFill>
                <a:latin typeface="Arimo"/>
                <a:ea typeface="Arimo"/>
                <a:cs typeface="Arimo"/>
                <a:sym typeface="Arimo"/>
              </a:rPr>
              <a:t>• When listening and talking with others for different purposes, I can:</a:t>
            </a:r>
          </a:p>
        </p:txBody>
      </p:sp>
      <p:sp>
        <p:nvSpPr>
          <p:cNvPr id="28" name="TextBox 28"/>
          <p:cNvSpPr txBox="1"/>
          <p:nvPr/>
        </p:nvSpPr>
        <p:spPr>
          <a:xfrm>
            <a:off x="1634404" y="4340057"/>
            <a:ext cx="120939" cy="674065"/>
          </a:xfrm>
          <a:prstGeom prst="rect">
            <a:avLst/>
          </a:prstGeom>
        </p:spPr>
        <p:txBody>
          <a:bodyPr lIns="0" tIns="0" rIns="0" bIns="0" rtlCol="0" anchor="t">
            <a:spAutoFit/>
          </a:bodyPr>
          <a:lstStyle/>
          <a:p>
            <a:pPr algn="just">
              <a:lnSpc>
                <a:spcPts val="600"/>
              </a:lnSpc>
            </a:pPr>
            <a:r>
              <a:rPr lang="en-US" sz="1200">
                <a:solidFill>
                  <a:srgbClr val="231F20"/>
                </a:solidFill>
                <a:latin typeface="Arimo"/>
                <a:ea typeface="Arimo"/>
                <a:cs typeface="Arimo"/>
                <a:sym typeface="Arimo"/>
              </a:rPr>
              <a:t>• </a:t>
            </a:r>
          </a:p>
          <a:p>
            <a:pPr algn="just">
              <a:lnSpc>
                <a:spcPts val="2279"/>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a:p>
            <a:pPr algn="just">
              <a:lnSpc>
                <a:spcPts val="2279"/>
              </a:lnSpc>
            </a:pPr>
            <a:r>
              <a:rPr lang="en-US" sz="1200">
                <a:solidFill>
                  <a:srgbClr val="231F20"/>
                </a:solidFill>
                <a:latin typeface="Arimo"/>
                <a:ea typeface="Arimo"/>
                <a:cs typeface="Arimo"/>
                <a:sym typeface="Arimo"/>
              </a:rPr>
              <a:t>• </a:t>
            </a:r>
          </a:p>
        </p:txBody>
      </p:sp>
      <p:sp>
        <p:nvSpPr>
          <p:cNvPr id="29" name="TextBox 29"/>
          <p:cNvSpPr txBox="1"/>
          <p:nvPr/>
        </p:nvSpPr>
        <p:spPr>
          <a:xfrm>
            <a:off x="2091604" y="4340057"/>
            <a:ext cx="5466483" cy="67406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share information, experiences and opinions</a:t>
            </a:r>
          </a:p>
          <a:p>
            <a:pPr algn="l">
              <a:lnSpc>
                <a:spcPts val="2279"/>
              </a:lnSpc>
            </a:pPr>
            <a:r>
              <a:rPr lang="en-US" sz="1200">
                <a:solidFill>
                  <a:srgbClr val="231F20"/>
                </a:solidFill>
                <a:latin typeface="Arimo"/>
                <a:ea typeface="Arimo"/>
                <a:cs typeface="Arimo"/>
                <a:sym typeface="Arimo"/>
              </a:rPr>
              <a:t>explain processes and ideas</a:t>
            </a:r>
          </a:p>
          <a:p>
            <a:pPr algn="l">
              <a:lnSpc>
                <a:spcPts val="600"/>
              </a:lnSpc>
            </a:pPr>
            <a:r>
              <a:rPr lang="en-US" sz="1200">
                <a:solidFill>
                  <a:srgbClr val="231F20"/>
                </a:solidFill>
                <a:latin typeface="Arimo"/>
                <a:ea typeface="Arimo"/>
                <a:cs typeface="Arimo"/>
                <a:sym typeface="Arimo"/>
              </a:rPr>
              <a:t>identify issues raised and summarise main points or findings</a:t>
            </a:r>
          </a:p>
          <a:p>
            <a:pPr algn="l">
              <a:lnSpc>
                <a:spcPts val="2279"/>
              </a:lnSpc>
            </a:pPr>
            <a:r>
              <a:rPr lang="en-US" sz="1200">
                <a:solidFill>
                  <a:srgbClr val="231F20"/>
                </a:solidFill>
                <a:latin typeface="Arimo"/>
                <a:ea typeface="Arimo"/>
                <a:cs typeface="Arimo"/>
                <a:sym typeface="Arimo"/>
              </a:rPr>
              <a:t>clarify points by asking questions or by asking others to say more. LIT 2-09a</a:t>
            </a:r>
          </a:p>
        </p:txBody>
      </p:sp>
      <p:sp>
        <p:nvSpPr>
          <p:cNvPr id="30" name="TextBox 30"/>
          <p:cNvSpPr txBox="1"/>
          <p:nvPr/>
        </p:nvSpPr>
        <p:spPr>
          <a:xfrm>
            <a:off x="720004" y="5381406"/>
            <a:ext cx="43215" cy="491185"/>
          </a:xfrm>
          <a:prstGeom prst="rect">
            <a:avLst/>
          </a:prstGeom>
        </p:spPr>
        <p:txBody>
          <a:bodyPr lIns="0" tIns="0" rIns="0" bIns="0" rtlCol="0" anchor="t">
            <a:spAutoFit/>
          </a:bodyPr>
          <a:lstStyle/>
          <a:p>
            <a:pPr algn="just">
              <a:lnSpc>
                <a:spcPts val="600"/>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p:txBody>
      </p:sp>
      <p:sp>
        <p:nvSpPr>
          <p:cNvPr id="31" name="TextBox 31"/>
          <p:cNvSpPr txBox="1"/>
          <p:nvPr/>
        </p:nvSpPr>
        <p:spPr>
          <a:xfrm>
            <a:off x="935955" y="5381406"/>
            <a:ext cx="7897006"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I enjoy creating texts of my choice and I regularly select subject, purpose, format and resources to suit the </a:t>
            </a:r>
          </a:p>
        </p:txBody>
      </p:sp>
      <p:sp>
        <p:nvSpPr>
          <p:cNvPr id="32" name="TextBox 32"/>
          <p:cNvSpPr txBox="1"/>
          <p:nvPr/>
        </p:nvSpPr>
        <p:spPr>
          <a:xfrm>
            <a:off x="1164555" y="5411886"/>
            <a:ext cx="2341512" cy="277825"/>
          </a:xfrm>
          <a:prstGeom prst="rect">
            <a:avLst/>
          </a:prstGeom>
        </p:spPr>
        <p:txBody>
          <a:bodyPr lIns="0" tIns="0" rIns="0" bIns="0" rtlCol="0" anchor="t">
            <a:spAutoFit/>
          </a:bodyPr>
          <a:lstStyle/>
          <a:p>
            <a:pPr algn="l">
              <a:lnSpc>
                <a:spcPts val="2279"/>
              </a:lnSpc>
            </a:pPr>
            <a:r>
              <a:rPr lang="en-US" sz="1200">
                <a:solidFill>
                  <a:srgbClr val="231F20"/>
                </a:solidFill>
                <a:latin typeface="Arimo"/>
                <a:ea typeface="Arimo"/>
                <a:cs typeface="Arimo"/>
                <a:sym typeface="Arimo"/>
              </a:rPr>
              <a:t>needs of my audience. LIT 2-20a</a:t>
            </a:r>
          </a:p>
        </p:txBody>
      </p:sp>
      <p:sp>
        <p:nvSpPr>
          <p:cNvPr id="33" name="TextBox 33"/>
          <p:cNvSpPr txBox="1"/>
          <p:nvPr/>
        </p:nvSpPr>
        <p:spPr>
          <a:xfrm>
            <a:off x="935955" y="5747166"/>
            <a:ext cx="7874327"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I can convey information, describe events, explain processes or combine ideas in different ways. LIT 2-28a</a:t>
            </a:r>
          </a:p>
        </p:txBody>
      </p:sp>
      <p:sp>
        <p:nvSpPr>
          <p:cNvPr id="34" name="TextBox 34"/>
          <p:cNvSpPr txBox="1"/>
          <p:nvPr/>
        </p:nvSpPr>
        <p:spPr>
          <a:xfrm>
            <a:off x="720004" y="5857961"/>
            <a:ext cx="2882627" cy="507340"/>
          </a:xfrm>
          <a:prstGeom prst="rect">
            <a:avLst/>
          </a:prstGeom>
        </p:spPr>
        <p:txBody>
          <a:bodyPr lIns="0" tIns="0" rIns="0" bIns="0" rtlCol="0" anchor="t">
            <a:spAutoFit/>
          </a:bodyPr>
          <a:lstStyle/>
          <a:p>
            <a:pPr algn="l">
              <a:lnSpc>
                <a:spcPts val="3000"/>
              </a:lnSpc>
            </a:pPr>
            <a:r>
              <a:rPr lang="en-US" sz="1200" b="1">
                <a:solidFill>
                  <a:srgbClr val="F68A34"/>
                </a:solidFill>
                <a:latin typeface="Arimo Bold"/>
                <a:ea typeface="Arimo Bold"/>
                <a:cs typeface="Arimo Bold"/>
                <a:sym typeface="Arimo Bold"/>
              </a:rPr>
              <a:t>Technologies</a:t>
            </a:r>
          </a:p>
          <a:p>
            <a:pPr algn="l">
              <a:lnSpc>
                <a:spcPts val="600"/>
              </a:lnSpc>
            </a:pPr>
            <a:r>
              <a:rPr lang="en-US" sz="1200">
                <a:solidFill>
                  <a:srgbClr val="231F20"/>
                </a:solidFill>
                <a:latin typeface="Arimo"/>
                <a:ea typeface="Arimo"/>
                <a:cs typeface="Arimo"/>
                <a:sym typeface="Arimo"/>
              </a:rPr>
              <a:t>Craft, Design, Engineering and Graphics</a:t>
            </a:r>
          </a:p>
        </p:txBody>
      </p:sp>
      <p:sp>
        <p:nvSpPr>
          <p:cNvPr id="35" name="TextBox 35"/>
          <p:cNvSpPr txBox="1"/>
          <p:nvPr/>
        </p:nvSpPr>
        <p:spPr>
          <a:xfrm>
            <a:off x="720004" y="6270355"/>
            <a:ext cx="43215"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 </a:t>
            </a:r>
          </a:p>
        </p:txBody>
      </p:sp>
      <p:sp>
        <p:nvSpPr>
          <p:cNvPr id="36" name="TextBox 36"/>
          <p:cNvSpPr txBox="1"/>
          <p:nvPr/>
        </p:nvSpPr>
        <p:spPr>
          <a:xfrm>
            <a:off x="935955" y="6270355"/>
            <a:ext cx="8102508"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 I can use a range of graphic techniques, manually and digitally, to communicate ideas, concepts or products, </a:t>
            </a:r>
          </a:p>
        </p:txBody>
      </p:sp>
      <p:sp>
        <p:nvSpPr>
          <p:cNvPr id="37" name="TextBox 37"/>
          <p:cNvSpPr txBox="1"/>
          <p:nvPr/>
        </p:nvSpPr>
        <p:spPr>
          <a:xfrm>
            <a:off x="1164555" y="6681835"/>
            <a:ext cx="6349689"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experimenting with the use of shape, colour and texture to enhance my work. TCH 2-11a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5501" y="6857505"/>
            <a:ext cx="586007" cy="586007"/>
            <a:chOff x="0" y="0"/>
            <a:chExt cx="586003" cy="586003"/>
          </a:xfrm>
        </p:grpSpPr>
        <p:sp>
          <p:nvSpPr>
            <p:cNvPr id="3" name="Freeform 3"/>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solidFill>
          </p:spPr>
          <p:txBody>
            <a:bodyPr/>
            <a:lstStyle/>
            <a:p>
              <a:endParaRPr lang="en-US"/>
            </a:p>
          </p:txBody>
        </p:sp>
        <p:sp>
          <p:nvSpPr>
            <p:cNvPr id="4" name="Freeform 4"/>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solidFill>
          </p:spPr>
          <p:txBody>
            <a:bodyPr/>
            <a:lstStyle/>
            <a:p>
              <a:endParaRPr lang="en-US"/>
            </a:p>
          </p:txBody>
        </p:sp>
        <p:sp>
          <p:nvSpPr>
            <p:cNvPr id="5" name="Freeform 5"/>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solidFill>
          </p:spPr>
          <p:txBody>
            <a:bodyPr/>
            <a:lstStyle/>
            <a:p>
              <a:endParaRPr lang="en-US"/>
            </a:p>
          </p:txBody>
        </p:sp>
      </p:grpSp>
      <p:grpSp>
        <p:nvGrpSpPr>
          <p:cNvPr id="6" name="Group 6"/>
          <p:cNvGrpSpPr>
            <a:grpSpLocks noChangeAspect="1"/>
          </p:cNvGrpSpPr>
          <p:nvPr/>
        </p:nvGrpSpPr>
        <p:grpSpPr>
          <a:xfrm>
            <a:off x="613296" y="911066"/>
            <a:ext cx="10142201" cy="177803"/>
            <a:chOff x="0" y="0"/>
            <a:chExt cx="10142207" cy="177800"/>
          </a:xfrm>
        </p:grpSpPr>
        <p:sp>
          <p:nvSpPr>
            <p:cNvPr id="7" name="Freeform 7"/>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solidFill>
          </p:spPr>
          <p:txBody>
            <a:bodyPr/>
            <a:lstStyle/>
            <a:p>
              <a:endParaRPr lang="en-US"/>
            </a:p>
          </p:txBody>
        </p:sp>
        <p:sp>
          <p:nvSpPr>
            <p:cNvPr id="8" name="Freeform 8"/>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grpSp>
        <p:nvGrpSpPr>
          <p:cNvPr id="9" name="Group 9"/>
          <p:cNvGrpSpPr>
            <a:grpSpLocks noChangeAspect="1"/>
          </p:cNvGrpSpPr>
          <p:nvPr/>
        </p:nvGrpSpPr>
        <p:grpSpPr>
          <a:xfrm rot="4542900">
            <a:off x="7240686" y="1263244"/>
            <a:ext cx="5680434" cy="2400033"/>
            <a:chOff x="0" y="0"/>
            <a:chExt cx="7573912" cy="3200044"/>
          </a:xfrm>
        </p:grpSpPr>
        <p:sp>
          <p:nvSpPr>
            <p:cNvPr id="10" name="Freeform 10"/>
            <p:cNvSpPr/>
            <p:nvPr/>
          </p:nvSpPr>
          <p:spPr>
            <a:xfrm>
              <a:off x="0" y="0"/>
              <a:ext cx="7573899" cy="3200146"/>
            </a:xfrm>
            <a:custGeom>
              <a:avLst/>
              <a:gdLst/>
              <a:ahLst/>
              <a:cxnLst/>
              <a:rect l="l" t="t" r="r" b="b"/>
              <a:pathLst>
                <a:path w="7573899" h="3200146">
                  <a:moveTo>
                    <a:pt x="0" y="3162427"/>
                  </a:moveTo>
                  <a:lnTo>
                    <a:pt x="1073658" y="3167761"/>
                  </a:lnTo>
                  <a:lnTo>
                    <a:pt x="7566533" y="3200146"/>
                  </a:lnTo>
                  <a:lnTo>
                    <a:pt x="7573899" y="1723517"/>
                  </a:lnTo>
                  <a:lnTo>
                    <a:pt x="805180" y="0"/>
                  </a:lnTo>
                  <a:close/>
                </a:path>
              </a:pathLst>
            </a:custGeom>
            <a:blipFill>
              <a:blip r:embed="rId2"/>
              <a:stretch>
                <a:fillRect l="-649" t="-784" r="-112" b="2"/>
              </a:stretch>
            </a:blipFill>
          </p:spPr>
          <p:txBody>
            <a:bodyPr/>
            <a:lstStyle/>
            <a:p>
              <a:endParaRPr lang="en-US"/>
            </a:p>
          </p:txBody>
        </p:sp>
      </p:grpSp>
      <p:sp>
        <p:nvSpPr>
          <p:cNvPr id="11" name="TextBox 11"/>
          <p:cNvSpPr txBox="1"/>
          <p:nvPr/>
        </p:nvSpPr>
        <p:spPr>
          <a:xfrm>
            <a:off x="10304402" y="7160057"/>
            <a:ext cx="189338" cy="290703"/>
          </a:xfrm>
          <a:prstGeom prst="rect">
            <a:avLst/>
          </a:prstGeom>
        </p:spPr>
        <p:txBody>
          <a:bodyPr lIns="0" tIns="0" rIns="0" bIns="0" rtlCol="0" anchor="t">
            <a:spAutoFit/>
          </a:bodyPr>
          <a:lstStyle/>
          <a:p>
            <a:pPr algn="l">
              <a:lnSpc>
                <a:spcPts val="2351"/>
              </a:lnSpc>
            </a:pPr>
            <a:r>
              <a:rPr lang="en-US" sz="1679" b="1" spc="-57">
                <a:solidFill>
                  <a:srgbClr val="F68A34"/>
                </a:solidFill>
                <a:latin typeface="Open Sans Condensed Medium"/>
                <a:ea typeface="Open Sans Condensed Medium"/>
                <a:cs typeface="Open Sans Condensed Medium"/>
                <a:sym typeface="Open Sans Condensed Medium"/>
              </a:rPr>
              <a:t>19</a:t>
            </a:r>
          </a:p>
        </p:txBody>
      </p:sp>
      <p:sp>
        <p:nvSpPr>
          <p:cNvPr id="12" name="TextBox 12"/>
          <p:cNvSpPr txBox="1"/>
          <p:nvPr/>
        </p:nvSpPr>
        <p:spPr>
          <a:xfrm>
            <a:off x="720004" y="1183529"/>
            <a:ext cx="1134304" cy="537820"/>
          </a:xfrm>
          <a:prstGeom prst="rect">
            <a:avLst/>
          </a:prstGeom>
        </p:spPr>
        <p:txBody>
          <a:bodyPr lIns="0" tIns="0" rIns="0" bIns="0" rtlCol="0" anchor="t">
            <a:spAutoFit/>
          </a:bodyPr>
          <a:lstStyle/>
          <a:p>
            <a:pPr algn="l">
              <a:lnSpc>
                <a:spcPts val="1439"/>
              </a:lnSpc>
            </a:pPr>
            <a:r>
              <a:rPr lang="en-US" sz="1200" b="1">
                <a:solidFill>
                  <a:srgbClr val="F68A34"/>
                </a:solidFill>
                <a:latin typeface="Arimo Bold"/>
                <a:ea typeface="Arimo Bold"/>
                <a:cs typeface="Arimo Bold"/>
                <a:sym typeface="Arimo Bold"/>
              </a:rPr>
              <a:t>Let’s Create Expressive arts </a:t>
            </a:r>
            <a:r>
              <a:rPr lang="en-US" sz="1200">
                <a:solidFill>
                  <a:srgbClr val="231F20"/>
                </a:solidFill>
                <a:latin typeface="Arimo"/>
                <a:ea typeface="Arimo"/>
                <a:cs typeface="Arimo"/>
                <a:sym typeface="Arimo"/>
              </a:rPr>
              <a:t>Art and design</a:t>
            </a:r>
          </a:p>
        </p:txBody>
      </p:sp>
      <p:sp>
        <p:nvSpPr>
          <p:cNvPr id="13" name="TextBox 13"/>
          <p:cNvSpPr txBox="1"/>
          <p:nvPr/>
        </p:nvSpPr>
        <p:spPr>
          <a:xfrm>
            <a:off x="720004" y="1702603"/>
            <a:ext cx="43215" cy="750265"/>
          </a:xfrm>
          <a:prstGeom prst="rect">
            <a:avLst/>
          </a:prstGeom>
        </p:spPr>
        <p:txBody>
          <a:bodyPr lIns="0" tIns="0" rIns="0" bIns="0" rtlCol="0" anchor="t">
            <a:spAutoFit/>
          </a:bodyPr>
          <a:lstStyle/>
          <a:p>
            <a:pPr algn="just">
              <a:lnSpc>
                <a:spcPts val="1439"/>
              </a:lnSpc>
            </a:pPr>
            <a:r>
              <a:rPr lang="en-US" sz="1200">
                <a:solidFill>
                  <a:srgbClr val="231F20"/>
                </a:solidFill>
                <a:latin typeface="Arimo"/>
                <a:ea typeface="Arimo"/>
                <a:cs typeface="Arimo"/>
                <a:sym typeface="Arimo"/>
              </a:rPr>
              <a:t> </a:t>
            </a:r>
          </a:p>
          <a:p>
            <a:pPr algn="just">
              <a:lnSpc>
                <a:spcPts val="1439"/>
              </a:lnSpc>
            </a:pPr>
            <a:r>
              <a:rPr lang="en-US" sz="1200">
                <a:solidFill>
                  <a:srgbClr val="231F20"/>
                </a:solidFill>
                <a:latin typeface="Arimo"/>
                <a:ea typeface="Arimo"/>
                <a:cs typeface="Arimo"/>
                <a:sym typeface="Arimo"/>
              </a:rPr>
              <a:t> </a:t>
            </a:r>
          </a:p>
          <a:p>
            <a:pPr algn="just">
              <a:lnSpc>
                <a:spcPts val="1439"/>
              </a:lnSpc>
            </a:pPr>
            <a:r>
              <a:rPr lang="en-US" sz="1200">
                <a:solidFill>
                  <a:srgbClr val="231F20"/>
                </a:solidFill>
                <a:latin typeface="Arimo"/>
                <a:ea typeface="Arimo"/>
                <a:cs typeface="Arimo"/>
                <a:sym typeface="Arimo"/>
              </a:rPr>
              <a:t> </a:t>
            </a:r>
          </a:p>
        </p:txBody>
      </p:sp>
      <p:sp>
        <p:nvSpPr>
          <p:cNvPr id="14" name="TextBox 14"/>
          <p:cNvSpPr txBox="1"/>
          <p:nvPr/>
        </p:nvSpPr>
        <p:spPr>
          <a:xfrm>
            <a:off x="935955" y="1702603"/>
            <a:ext cx="8398935" cy="201625"/>
          </a:xfrm>
          <a:prstGeom prst="rect">
            <a:avLst/>
          </a:prstGeom>
        </p:spPr>
        <p:txBody>
          <a:bodyPr lIns="0" tIns="0" rIns="0" bIns="0" rtlCol="0" anchor="t">
            <a:spAutoFit/>
          </a:bodyPr>
          <a:lstStyle/>
          <a:p>
            <a:pPr algn="l">
              <a:lnSpc>
                <a:spcPts val="1439"/>
              </a:lnSpc>
            </a:pPr>
            <a:r>
              <a:rPr lang="en-US" sz="1200">
                <a:solidFill>
                  <a:srgbClr val="231F20"/>
                </a:solidFill>
                <a:latin typeface="Arimo"/>
                <a:ea typeface="Arimo"/>
                <a:cs typeface="Arimo"/>
                <a:sym typeface="Arimo"/>
              </a:rPr>
              <a:t>• I have the opportunity to choose and explore an extended range of media and technologies to create images and </a:t>
            </a:r>
          </a:p>
        </p:txBody>
      </p:sp>
      <p:sp>
        <p:nvSpPr>
          <p:cNvPr id="15" name="TextBox 15"/>
          <p:cNvSpPr txBox="1"/>
          <p:nvPr/>
        </p:nvSpPr>
        <p:spPr>
          <a:xfrm>
            <a:off x="1164555" y="1885483"/>
            <a:ext cx="5008064" cy="201625"/>
          </a:xfrm>
          <a:prstGeom prst="rect">
            <a:avLst/>
          </a:prstGeom>
        </p:spPr>
        <p:txBody>
          <a:bodyPr lIns="0" tIns="0" rIns="0" bIns="0" rtlCol="0" anchor="t">
            <a:spAutoFit/>
          </a:bodyPr>
          <a:lstStyle/>
          <a:p>
            <a:pPr algn="l">
              <a:lnSpc>
                <a:spcPts val="1439"/>
              </a:lnSpc>
            </a:pPr>
            <a:r>
              <a:rPr lang="en-US" sz="1200">
                <a:solidFill>
                  <a:srgbClr val="231F20"/>
                </a:solidFill>
                <a:latin typeface="Arimo"/>
                <a:ea typeface="Arimo"/>
                <a:cs typeface="Arimo"/>
                <a:sym typeface="Arimo"/>
              </a:rPr>
              <a:t>objects, comparing and combining them for specific tasks. EXA 2-02a</a:t>
            </a:r>
          </a:p>
        </p:txBody>
      </p:sp>
      <p:sp>
        <p:nvSpPr>
          <p:cNvPr id="16" name="TextBox 16"/>
          <p:cNvSpPr txBox="1"/>
          <p:nvPr/>
        </p:nvSpPr>
        <p:spPr>
          <a:xfrm>
            <a:off x="935955" y="2068363"/>
            <a:ext cx="8334289" cy="384505"/>
          </a:xfrm>
          <a:prstGeom prst="rect">
            <a:avLst/>
          </a:prstGeom>
        </p:spPr>
        <p:txBody>
          <a:bodyPr lIns="0" tIns="0" rIns="0" bIns="0" rtlCol="0" anchor="t">
            <a:spAutoFit/>
          </a:bodyPr>
          <a:lstStyle/>
          <a:p>
            <a:pPr algn="l">
              <a:lnSpc>
                <a:spcPts val="1439"/>
              </a:lnSpc>
            </a:pPr>
            <a:r>
              <a:rPr lang="en-US" sz="1200">
                <a:solidFill>
                  <a:srgbClr val="231F20"/>
                </a:solidFill>
                <a:latin typeface="Arimo"/>
                <a:ea typeface="Arimo"/>
                <a:cs typeface="Arimo"/>
                <a:sym typeface="Arimo"/>
              </a:rPr>
              <a:t>• I can create and present work that shows developing skill in using the visual elements and concepts. EXA 2-03a • Inspired by a range of stimuli, I can express and communicate my ideas, thoughts and feelings through activities </a:t>
            </a:r>
          </a:p>
        </p:txBody>
      </p:sp>
      <p:sp>
        <p:nvSpPr>
          <p:cNvPr id="17" name="TextBox 17"/>
          <p:cNvSpPr txBox="1"/>
          <p:nvPr/>
        </p:nvSpPr>
        <p:spPr>
          <a:xfrm>
            <a:off x="1164555" y="2434123"/>
            <a:ext cx="2338407" cy="201625"/>
          </a:xfrm>
          <a:prstGeom prst="rect">
            <a:avLst/>
          </a:prstGeom>
        </p:spPr>
        <p:txBody>
          <a:bodyPr lIns="0" tIns="0" rIns="0" bIns="0" rtlCol="0" anchor="t">
            <a:spAutoFit/>
          </a:bodyPr>
          <a:lstStyle/>
          <a:p>
            <a:pPr algn="l">
              <a:lnSpc>
                <a:spcPts val="1439"/>
              </a:lnSpc>
            </a:pPr>
            <a:r>
              <a:rPr lang="en-US" sz="1200">
                <a:solidFill>
                  <a:srgbClr val="231F20"/>
                </a:solidFill>
                <a:latin typeface="Arimo"/>
                <a:ea typeface="Arimo"/>
                <a:cs typeface="Arimo"/>
                <a:sym typeface="Arimo"/>
              </a:rPr>
              <a:t>within art and design. EXA 2-05a</a:t>
            </a:r>
          </a:p>
        </p:txBody>
      </p:sp>
      <p:sp>
        <p:nvSpPr>
          <p:cNvPr id="18" name="TextBox 18"/>
          <p:cNvSpPr txBox="1"/>
          <p:nvPr/>
        </p:nvSpPr>
        <p:spPr>
          <a:xfrm>
            <a:off x="720004" y="2591552"/>
            <a:ext cx="431987"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Music</a:t>
            </a:r>
          </a:p>
        </p:txBody>
      </p:sp>
      <p:sp>
        <p:nvSpPr>
          <p:cNvPr id="19" name="TextBox 19"/>
          <p:cNvSpPr txBox="1"/>
          <p:nvPr/>
        </p:nvSpPr>
        <p:spPr>
          <a:xfrm>
            <a:off x="720004" y="3003032"/>
            <a:ext cx="43215" cy="856945"/>
          </a:xfrm>
          <a:prstGeom prst="rect">
            <a:avLst/>
          </a:prstGeom>
        </p:spPr>
        <p:txBody>
          <a:bodyPr lIns="0" tIns="0" rIns="0" bIns="0" rtlCol="0" anchor="t">
            <a:spAutoFit/>
          </a:bodyPr>
          <a:lstStyle/>
          <a:p>
            <a:pPr algn="just">
              <a:lnSpc>
                <a:spcPts val="600"/>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p:txBody>
      </p:sp>
      <p:sp>
        <p:nvSpPr>
          <p:cNvPr id="20" name="TextBox 20"/>
          <p:cNvSpPr txBox="1"/>
          <p:nvPr/>
        </p:nvSpPr>
        <p:spPr>
          <a:xfrm>
            <a:off x="935955" y="3003032"/>
            <a:ext cx="8133121"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I can sing and play music from a range of styles and cultures, showing skill and using performance directions, </a:t>
            </a:r>
          </a:p>
        </p:txBody>
      </p:sp>
      <p:sp>
        <p:nvSpPr>
          <p:cNvPr id="21" name="TextBox 21"/>
          <p:cNvSpPr txBox="1"/>
          <p:nvPr/>
        </p:nvSpPr>
        <p:spPr>
          <a:xfrm>
            <a:off x="1164555" y="3033512"/>
            <a:ext cx="2540022" cy="277825"/>
          </a:xfrm>
          <a:prstGeom prst="rect">
            <a:avLst/>
          </a:prstGeom>
        </p:spPr>
        <p:txBody>
          <a:bodyPr lIns="0" tIns="0" rIns="0" bIns="0" rtlCol="0" anchor="t">
            <a:spAutoFit/>
          </a:bodyPr>
          <a:lstStyle/>
          <a:p>
            <a:pPr algn="l">
              <a:lnSpc>
                <a:spcPts val="2279"/>
              </a:lnSpc>
            </a:pPr>
            <a:r>
              <a:rPr lang="en-US" sz="1200">
                <a:solidFill>
                  <a:srgbClr val="231F20"/>
                </a:solidFill>
                <a:latin typeface="Arimo"/>
                <a:ea typeface="Arimo"/>
                <a:cs typeface="Arimo"/>
                <a:sym typeface="Arimo"/>
              </a:rPr>
              <a:t>and/or musical notation. EXA 2-16a</a:t>
            </a:r>
          </a:p>
        </p:txBody>
      </p:sp>
      <p:sp>
        <p:nvSpPr>
          <p:cNvPr id="22" name="TextBox 22"/>
          <p:cNvSpPr txBox="1"/>
          <p:nvPr/>
        </p:nvSpPr>
        <p:spPr>
          <a:xfrm>
            <a:off x="935955" y="3368792"/>
            <a:ext cx="8616267"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Inspired by a range of stimuli, and working on my own and/or with others, I can express and communicate my ideas, </a:t>
            </a:r>
          </a:p>
        </p:txBody>
      </p:sp>
      <p:sp>
        <p:nvSpPr>
          <p:cNvPr id="23" name="TextBox 23"/>
          <p:cNvSpPr txBox="1"/>
          <p:nvPr/>
        </p:nvSpPr>
        <p:spPr>
          <a:xfrm>
            <a:off x="1164555" y="3399272"/>
            <a:ext cx="4265152" cy="277825"/>
          </a:xfrm>
          <a:prstGeom prst="rect">
            <a:avLst/>
          </a:prstGeom>
        </p:spPr>
        <p:txBody>
          <a:bodyPr lIns="0" tIns="0" rIns="0" bIns="0" rtlCol="0" anchor="t">
            <a:spAutoFit/>
          </a:bodyPr>
          <a:lstStyle/>
          <a:p>
            <a:pPr algn="l">
              <a:lnSpc>
                <a:spcPts val="2279"/>
              </a:lnSpc>
            </a:pPr>
            <a:r>
              <a:rPr lang="en-US" sz="1200">
                <a:solidFill>
                  <a:srgbClr val="231F20"/>
                </a:solidFill>
                <a:latin typeface="Arimo"/>
                <a:ea typeface="Arimo"/>
                <a:cs typeface="Arimo"/>
                <a:sym typeface="Arimo"/>
              </a:rPr>
              <a:t>thoughts and feelings through musical activities. EXA 2-18a</a:t>
            </a:r>
          </a:p>
        </p:txBody>
      </p:sp>
      <p:sp>
        <p:nvSpPr>
          <p:cNvPr id="24" name="TextBox 24"/>
          <p:cNvSpPr txBox="1"/>
          <p:nvPr/>
        </p:nvSpPr>
        <p:spPr>
          <a:xfrm>
            <a:off x="935955" y="3734552"/>
            <a:ext cx="8501577"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I have listened to a range of music and can respond by discussing my thoughts and feelings. I can give and accept </a:t>
            </a:r>
          </a:p>
        </p:txBody>
      </p:sp>
      <p:sp>
        <p:nvSpPr>
          <p:cNvPr id="25" name="TextBox 25"/>
          <p:cNvSpPr txBox="1"/>
          <p:nvPr/>
        </p:nvSpPr>
        <p:spPr>
          <a:xfrm>
            <a:off x="1164555" y="3765032"/>
            <a:ext cx="5416896" cy="277825"/>
          </a:xfrm>
          <a:prstGeom prst="rect">
            <a:avLst/>
          </a:prstGeom>
        </p:spPr>
        <p:txBody>
          <a:bodyPr lIns="0" tIns="0" rIns="0" bIns="0" rtlCol="0" anchor="t">
            <a:spAutoFit/>
          </a:bodyPr>
          <a:lstStyle/>
          <a:p>
            <a:pPr algn="l">
              <a:lnSpc>
                <a:spcPts val="2279"/>
              </a:lnSpc>
            </a:pPr>
            <a:r>
              <a:rPr lang="en-US" sz="1200">
                <a:solidFill>
                  <a:srgbClr val="231F20"/>
                </a:solidFill>
                <a:latin typeface="Arimo"/>
                <a:ea typeface="Arimo"/>
                <a:cs typeface="Arimo"/>
                <a:sym typeface="Arimo"/>
              </a:rPr>
              <a:t>constructive comment on my own and others’ work. EXA 1-19a / EXA 2-19a</a:t>
            </a:r>
          </a:p>
        </p:txBody>
      </p:sp>
      <p:sp>
        <p:nvSpPr>
          <p:cNvPr id="26" name="TextBox 26"/>
          <p:cNvSpPr txBox="1"/>
          <p:nvPr/>
        </p:nvSpPr>
        <p:spPr>
          <a:xfrm>
            <a:off x="720004" y="4075852"/>
            <a:ext cx="1502407" cy="459715"/>
          </a:xfrm>
          <a:prstGeom prst="rect">
            <a:avLst/>
          </a:prstGeom>
        </p:spPr>
        <p:txBody>
          <a:bodyPr lIns="0" tIns="0" rIns="0" bIns="0" rtlCol="0" anchor="t">
            <a:spAutoFit/>
          </a:bodyPr>
          <a:lstStyle/>
          <a:p>
            <a:pPr algn="l">
              <a:lnSpc>
                <a:spcPts val="2599"/>
              </a:lnSpc>
            </a:pPr>
            <a:r>
              <a:rPr lang="en-US" sz="1200" b="1">
                <a:solidFill>
                  <a:srgbClr val="F68A34"/>
                </a:solidFill>
                <a:latin typeface="Arimo Bold"/>
                <a:ea typeface="Arimo Bold"/>
                <a:cs typeface="Arimo Bold"/>
                <a:sym typeface="Arimo Bold"/>
              </a:rPr>
              <a:t>Literacy and English</a:t>
            </a:r>
          </a:p>
          <a:p>
            <a:pPr algn="l">
              <a:lnSpc>
                <a:spcPts val="600"/>
              </a:lnSpc>
            </a:pPr>
            <a:r>
              <a:rPr lang="en-US" sz="1200">
                <a:solidFill>
                  <a:srgbClr val="231F20"/>
                </a:solidFill>
                <a:latin typeface="Arimo"/>
                <a:ea typeface="Arimo"/>
                <a:cs typeface="Arimo"/>
                <a:sym typeface="Arimo"/>
              </a:rPr>
              <a:t>Reading</a:t>
            </a:r>
          </a:p>
        </p:txBody>
      </p:sp>
      <p:sp>
        <p:nvSpPr>
          <p:cNvPr id="27" name="TextBox 27"/>
          <p:cNvSpPr txBox="1"/>
          <p:nvPr/>
        </p:nvSpPr>
        <p:spPr>
          <a:xfrm>
            <a:off x="720004" y="4440622"/>
            <a:ext cx="506759" cy="1502054"/>
          </a:xfrm>
          <a:prstGeom prst="rect">
            <a:avLst/>
          </a:prstGeom>
        </p:spPr>
        <p:txBody>
          <a:bodyPr lIns="0" tIns="0" rIns="0" bIns="0" rtlCol="0" anchor="t">
            <a:spAutoFit/>
          </a:bodyPr>
          <a:lstStyle/>
          <a:p>
            <a:pPr algn="just">
              <a:lnSpc>
                <a:spcPts val="2279"/>
              </a:lnSpc>
            </a:pPr>
            <a:r>
              <a:rPr lang="en-US" sz="1200">
                <a:solidFill>
                  <a:srgbClr val="231F20"/>
                </a:solidFill>
                <a:latin typeface="Arimo"/>
                <a:ea typeface="Arimo"/>
                <a:cs typeface="Arimo"/>
                <a:sym typeface="Arimo"/>
              </a:rPr>
              <a:t> </a:t>
            </a:r>
          </a:p>
          <a:p>
            <a:pPr algn="just">
              <a:lnSpc>
                <a:spcPts val="2279"/>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a:p>
            <a:pPr algn="just">
              <a:lnSpc>
                <a:spcPts val="2279"/>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a:p>
            <a:pPr algn="just">
              <a:lnSpc>
                <a:spcPts val="3000"/>
              </a:lnSpc>
            </a:pPr>
            <a:r>
              <a:rPr lang="en-US" sz="1200">
                <a:solidFill>
                  <a:srgbClr val="231F20"/>
                </a:solidFill>
                <a:latin typeface="Arimo"/>
                <a:ea typeface="Arimo"/>
                <a:cs typeface="Arimo"/>
                <a:sym typeface="Arimo"/>
              </a:rPr>
              <a:t>Writing</a:t>
            </a:r>
          </a:p>
        </p:txBody>
      </p:sp>
      <p:sp>
        <p:nvSpPr>
          <p:cNvPr id="28" name="TextBox 28"/>
          <p:cNvSpPr txBox="1"/>
          <p:nvPr/>
        </p:nvSpPr>
        <p:spPr>
          <a:xfrm>
            <a:off x="935955" y="4440622"/>
            <a:ext cx="8570395" cy="277825"/>
          </a:xfrm>
          <a:prstGeom prst="rect">
            <a:avLst/>
          </a:prstGeom>
        </p:spPr>
        <p:txBody>
          <a:bodyPr lIns="0" tIns="0" rIns="0" bIns="0" rtlCol="0" anchor="t">
            <a:spAutoFit/>
          </a:bodyPr>
          <a:lstStyle/>
          <a:p>
            <a:pPr algn="l">
              <a:lnSpc>
                <a:spcPts val="2279"/>
              </a:lnSpc>
            </a:pPr>
            <a:r>
              <a:rPr lang="en-US" sz="1200">
                <a:solidFill>
                  <a:srgbClr val="231F20"/>
                </a:solidFill>
                <a:latin typeface="Arimo"/>
                <a:ea typeface="Arimo"/>
                <a:cs typeface="Arimo"/>
                <a:sym typeface="Arimo"/>
              </a:rPr>
              <a:t>• Using what I know about the features of different types of texts, I can find, select and sort information from a variety </a:t>
            </a:r>
          </a:p>
        </p:txBody>
      </p:sp>
      <p:sp>
        <p:nvSpPr>
          <p:cNvPr id="29" name="TextBox 29"/>
          <p:cNvSpPr txBox="1"/>
          <p:nvPr/>
        </p:nvSpPr>
        <p:spPr>
          <a:xfrm>
            <a:off x="1164555" y="4775902"/>
            <a:ext cx="4020788" cy="30830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of sources and use this for different purposes. LIT 2-14a</a:t>
            </a:r>
          </a:p>
          <a:p>
            <a:pPr algn="l">
              <a:lnSpc>
                <a:spcPts val="2279"/>
              </a:lnSpc>
            </a:pPr>
            <a:r>
              <a:rPr lang="en-US" sz="1200">
                <a:solidFill>
                  <a:srgbClr val="231F20"/>
                </a:solidFill>
                <a:latin typeface="Arimo"/>
                <a:ea typeface="Arimo"/>
                <a:cs typeface="Arimo"/>
                <a:sym typeface="Arimo"/>
              </a:rPr>
              <a:t>I can:</a:t>
            </a:r>
          </a:p>
        </p:txBody>
      </p:sp>
      <p:sp>
        <p:nvSpPr>
          <p:cNvPr id="30" name="TextBox 30"/>
          <p:cNvSpPr txBox="1"/>
          <p:nvPr/>
        </p:nvSpPr>
        <p:spPr>
          <a:xfrm>
            <a:off x="935955" y="4806382"/>
            <a:ext cx="120939" cy="277825"/>
          </a:xfrm>
          <a:prstGeom prst="rect">
            <a:avLst/>
          </a:prstGeom>
        </p:spPr>
        <p:txBody>
          <a:bodyPr lIns="0" tIns="0" rIns="0" bIns="0" rtlCol="0" anchor="t">
            <a:spAutoFit/>
          </a:bodyPr>
          <a:lstStyle/>
          <a:p>
            <a:pPr algn="l">
              <a:lnSpc>
                <a:spcPts val="2279"/>
              </a:lnSpc>
            </a:pPr>
            <a:r>
              <a:rPr lang="en-US" sz="1200">
                <a:solidFill>
                  <a:srgbClr val="231F20"/>
                </a:solidFill>
                <a:latin typeface="Arimo"/>
                <a:ea typeface="Arimo"/>
                <a:cs typeface="Arimo"/>
                <a:sym typeface="Arimo"/>
              </a:rPr>
              <a:t>• </a:t>
            </a:r>
          </a:p>
        </p:txBody>
      </p:sp>
      <p:sp>
        <p:nvSpPr>
          <p:cNvPr id="31" name="TextBox 31"/>
          <p:cNvSpPr txBox="1"/>
          <p:nvPr/>
        </p:nvSpPr>
        <p:spPr>
          <a:xfrm>
            <a:off x="1634404" y="5141662"/>
            <a:ext cx="120939" cy="491185"/>
          </a:xfrm>
          <a:prstGeom prst="rect">
            <a:avLst/>
          </a:prstGeom>
        </p:spPr>
        <p:txBody>
          <a:bodyPr lIns="0" tIns="0" rIns="0" bIns="0" rtlCol="0" anchor="t">
            <a:spAutoFit/>
          </a:bodyPr>
          <a:lstStyle/>
          <a:p>
            <a:pPr algn="just">
              <a:lnSpc>
                <a:spcPts val="600"/>
              </a:lnSpc>
            </a:pPr>
            <a:r>
              <a:rPr lang="en-US" sz="1200">
                <a:solidFill>
                  <a:srgbClr val="231F20"/>
                </a:solidFill>
                <a:latin typeface="Arimo"/>
                <a:ea typeface="Arimo"/>
                <a:cs typeface="Arimo"/>
                <a:sym typeface="Arimo"/>
              </a:rPr>
              <a:t>• </a:t>
            </a:r>
          </a:p>
          <a:p>
            <a:pPr algn="just">
              <a:lnSpc>
                <a:spcPts val="2279"/>
              </a:lnSpc>
            </a:pPr>
            <a:r>
              <a:rPr lang="en-US" sz="1200">
                <a:solidFill>
                  <a:srgbClr val="231F20"/>
                </a:solidFill>
                <a:latin typeface="Arimo"/>
                <a:ea typeface="Arimo"/>
                <a:cs typeface="Arimo"/>
                <a:sym typeface="Arimo"/>
              </a:rPr>
              <a:t>• </a:t>
            </a:r>
          </a:p>
          <a:p>
            <a:pPr algn="just">
              <a:lnSpc>
                <a:spcPts val="600"/>
              </a:lnSpc>
            </a:pPr>
            <a:r>
              <a:rPr lang="en-US" sz="1200">
                <a:solidFill>
                  <a:srgbClr val="231F20"/>
                </a:solidFill>
                <a:latin typeface="Arimo"/>
                <a:ea typeface="Arimo"/>
                <a:cs typeface="Arimo"/>
                <a:sym typeface="Arimo"/>
              </a:rPr>
              <a:t>• </a:t>
            </a:r>
          </a:p>
        </p:txBody>
      </p:sp>
      <p:sp>
        <p:nvSpPr>
          <p:cNvPr id="32" name="TextBox 32"/>
          <p:cNvSpPr txBox="1"/>
          <p:nvPr/>
        </p:nvSpPr>
        <p:spPr>
          <a:xfrm>
            <a:off x="2091604" y="5141662"/>
            <a:ext cx="7266232" cy="49118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discuss structure, characterisation and/or setting</a:t>
            </a:r>
          </a:p>
          <a:p>
            <a:pPr algn="l">
              <a:lnSpc>
                <a:spcPts val="2279"/>
              </a:lnSpc>
            </a:pPr>
            <a:r>
              <a:rPr lang="en-US" sz="1200">
                <a:solidFill>
                  <a:srgbClr val="231F20"/>
                </a:solidFill>
                <a:latin typeface="Arimo"/>
                <a:ea typeface="Arimo"/>
                <a:cs typeface="Arimo"/>
                <a:sym typeface="Arimo"/>
              </a:rPr>
              <a:t>recognise the relevance of the writer’s theme and how this relates to my own and others’ experiences</a:t>
            </a:r>
          </a:p>
          <a:p>
            <a:pPr algn="l">
              <a:lnSpc>
                <a:spcPts val="600"/>
              </a:lnSpc>
            </a:pPr>
            <a:r>
              <a:rPr lang="en-US" sz="1200">
                <a:solidFill>
                  <a:srgbClr val="231F20"/>
                </a:solidFill>
                <a:latin typeface="Arimo"/>
                <a:ea typeface="Arimo"/>
                <a:cs typeface="Arimo"/>
                <a:sym typeface="Arimo"/>
              </a:rPr>
              <a:t>discuss the writer’s style and other features appropriate to genre. ENG 2-19a</a:t>
            </a:r>
          </a:p>
        </p:txBody>
      </p:sp>
      <p:sp>
        <p:nvSpPr>
          <p:cNvPr id="33" name="TextBox 33"/>
          <p:cNvSpPr txBox="1"/>
          <p:nvPr/>
        </p:nvSpPr>
        <p:spPr>
          <a:xfrm>
            <a:off x="720004" y="6000131"/>
            <a:ext cx="43215"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a:t>
            </a:r>
          </a:p>
        </p:txBody>
      </p:sp>
      <p:sp>
        <p:nvSpPr>
          <p:cNvPr id="34" name="TextBox 34"/>
          <p:cNvSpPr txBox="1"/>
          <p:nvPr/>
        </p:nvSpPr>
        <p:spPr>
          <a:xfrm>
            <a:off x="935955" y="6000131"/>
            <a:ext cx="8755075"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Having explored the elements which writers use in different genres, I can use what I learn to create stories, poems and </a:t>
            </a:r>
          </a:p>
        </p:txBody>
      </p:sp>
      <p:sp>
        <p:nvSpPr>
          <p:cNvPr id="35" name="TextBox 35"/>
          <p:cNvSpPr txBox="1"/>
          <p:nvPr/>
        </p:nvSpPr>
        <p:spPr>
          <a:xfrm>
            <a:off x="1164555" y="6030611"/>
            <a:ext cx="8605104" cy="277825"/>
          </a:xfrm>
          <a:prstGeom prst="rect">
            <a:avLst/>
          </a:prstGeom>
        </p:spPr>
        <p:txBody>
          <a:bodyPr lIns="0" tIns="0" rIns="0" bIns="0" rtlCol="0" anchor="t">
            <a:spAutoFit/>
          </a:bodyPr>
          <a:lstStyle/>
          <a:p>
            <a:pPr algn="l">
              <a:lnSpc>
                <a:spcPts val="2279"/>
              </a:lnSpc>
            </a:pPr>
            <a:r>
              <a:rPr lang="en-US" sz="1200">
                <a:solidFill>
                  <a:srgbClr val="231F20"/>
                </a:solidFill>
                <a:latin typeface="Arimo"/>
                <a:ea typeface="Arimo"/>
                <a:cs typeface="Arimo"/>
                <a:sym typeface="Arimo"/>
              </a:rPr>
              <a:t>plays with an interesting and appropriate structure, interesting characters and/or settings which come to life. ENG 2-31a</a:t>
            </a:r>
          </a:p>
        </p:txBody>
      </p:sp>
      <p:sp>
        <p:nvSpPr>
          <p:cNvPr id="36" name="TextBox 36"/>
          <p:cNvSpPr txBox="1"/>
          <p:nvPr/>
        </p:nvSpPr>
        <p:spPr>
          <a:xfrm>
            <a:off x="693001" y="309172"/>
            <a:ext cx="8865137" cy="365758"/>
          </a:xfrm>
          <a:prstGeom prst="rect">
            <a:avLst/>
          </a:prstGeom>
        </p:spPr>
        <p:txBody>
          <a:bodyPr lIns="0" tIns="0" rIns="0" bIns="0" rtlCol="0" anchor="t">
            <a:spAutoFit/>
          </a:bodyPr>
          <a:lstStyle/>
          <a:p>
            <a:pPr algn="l">
              <a:lnSpc>
                <a:spcPts val="2940"/>
              </a:lnSpc>
            </a:pPr>
            <a:r>
              <a:rPr lang="en-US" sz="2100">
                <a:solidFill>
                  <a:srgbClr val="F68A34"/>
                </a:solidFill>
                <a:latin typeface="Arimo"/>
                <a:ea typeface="Arimo"/>
                <a:cs typeface="Arimo"/>
                <a:sym typeface="Arimo"/>
              </a:rPr>
              <a:t>CURRICULUM FOR EXCELLENCE - EXPERIENCE AND OUTCOMES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582701" y="912762"/>
            <a:ext cx="10172805" cy="177803"/>
            <a:chOff x="0" y="0"/>
            <a:chExt cx="10172802" cy="177800"/>
          </a:xfrm>
        </p:grpSpPr>
        <p:sp>
          <p:nvSpPr>
            <p:cNvPr id="3" name="Freeform 3"/>
            <p:cNvSpPr/>
            <p:nvPr/>
          </p:nvSpPr>
          <p:spPr>
            <a:xfrm>
              <a:off x="88900" y="82550"/>
              <a:ext cx="10020427" cy="12700"/>
            </a:xfrm>
            <a:custGeom>
              <a:avLst/>
              <a:gdLst/>
              <a:ahLst/>
              <a:cxnLst/>
              <a:rect l="l" t="t" r="r" b="b"/>
              <a:pathLst>
                <a:path w="10020427" h="12700">
                  <a:moveTo>
                    <a:pt x="0" y="0"/>
                  </a:moveTo>
                  <a:lnTo>
                    <a:pt x="0" y="12700"/>
                  </a:lnTo>
                  <a:lnTo>
                    <a:pt x="10020427" y="12700"/>
                  </a:lnTo>
                  <a:lnTo>
                    <a:pt x="10020427" y="11938"/>
                  </a:lnTo>
                  <a:lnTo>
                    <a:pt x="0" y="0"/>
                  </a:lnTo>
                  <a:close/>
                </a:path>
              </a:pathLst>
            </a:custGeom>
            <a:solidFill>
              <a:srgbClr val="F68A34"/>
            </a:solidFill>
          </p:spPr>
          <p:txBody>
            <a:bodyPr/>
            <a:lstStyle/>
            <a:p>
              <a:endParaRPr lang="en-US"/>
            </a:p>
          </p:txBody>
        </p:sp>
        <p:sp>
          <p:nvSpPr>
            <p:cNvPr id="4" name="Freeform 4"/>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sp>
        <p:nvSpPr>
          <p:cNvPr id="7" name="TextBox 7"/>
          <p:cNvSpPr txBox="1"/>
          <p:nvPr/>
        </p:nvSpPr>
        <p:spPr>
          <a:xfrm>
            <a:off x="693001" y="233496"/>
            <a:ext cx="6457098" cy="795376"/>
          </a:xfrm>
          <a:prstGeom prst="rect">
            <a:avLst/>
          </a:prstGeom>
        </p:spPr>
        <p:txBody>
          <a:bodyPr wrap="square" lIns="0" tIns="0" rIns="0" bIns="0" rtlCol="0" anchor="t">
            <a:spAutoFit/>
          </a:bodyPr>
          <a:lstStyle/>
          <a:p>
            <a:pPr algn="l">
              <a:lnSpc>
                <a:spcPts val="6719"/>
              </a:lnSpc>
            </a:pPr>
            <a:r>
              <a:rPr lang="en-US" sz="4800" spc="14" dirty="0">
                <a:solidFill>
                  <a:srgbClr val="F68A34"/>
                </a:solidFill>
                <a:latin typeface="Arimo"/>
                <a:ea typeface="Arimo"/>
                <a:cs typeface="Arimo"/>
                <a:sym typeface="Arimo"/>
              </a:rPr>
              <a:t>HELLO TEACHERS!</a:t>
            </a:r>
          </a:p>
        </p:txBody>
      </p:sp>
      <p:sp>
        <p:nvSpPr>
          <p:cNvPr id="8" name="TextBox 8"/>
          <p:cNvSpPr txBox="1"/>
          <p:nvPr/>
        </p:nvSpPr>
        <p:spPr>
          <a:xfrm>
            <a:off x="517827" y="1209870"/>
            <a:ext cx="9586686" cy="2789376"/>
          </a:xfrm>
          <a:prstGeom prst="rect">
            <a:avLst/>
          </a:prstGeom>
        </p:spPr>
        <p:txBody>
          <a:bodyPr lIns="0" tIns="0" rIns="0" bIns="0" rtlCol="0" anchor="t">
            <a:spAutoFit/>
          </a:bodyPr>
          <a:lstStyle/>
          <a:p>
            <a:pPr algn="just">
              <a:lnSpc>
                <a:spcPts val="2150"/>
              </a:lnSpc>
            </a:pPr>
            <a:r>
              <a:rPr lang="en-US" sz="1221" dirty="0">
                <a:solidFill>
                  <a:srgbClr val="231F20"/>
                </a:solidFill>
                <a:latin typeface="Arimo"/>
                <a:ea typeface="Arimo"/>
                <a:cs typeface="Arimo"/>
                <a:sym typeface="Arimo"/>
              </a:rPr>
              <a:t>Thank you for joining Scottish Theatre Producers for our production of </a:t>
            </a:r>
            <a:r>
              <a:rPr lang="en-US" sz="1221" b="1" i="1" dirty="0">
                <a:solidFill>
                  <a:srgbClr val="231F20"/>
                </a:solidFill>
                <a:latin typeface="Arimo Bold Italics"/>
                <a:ea typeface="Arimo Bold Italics"/>
                <a:cs typeface="Arimo Bold Italics"/>
                <a:sym typeface="Arimo Bold Italics"/>
              </a:rPr>
              <a:t>Treasure Island</a:t>
            </a:r>
            <a:r>
              <a:rPr lang="en-US" sz="1221" dirty="0">
                <a:solidFill>
                  <a:srgbClr val="231F20"/>
                </a:solidFill>
                <a:latin typeface="Arimo"/>
                <a:ea typeface="Arimo"/>
                <a:cs typeface="Arimo"/>
                <a:sym typeface="Arimo"/>
              </a:rPr>
              <a:t> we hope you and your class had a wonderful time.</a:t>
            </a:r>
          </a:p>
          <a:p>
            <a:pPr algn="just">
              <a:lnSpc>
                <a:spcPts val="2150"/>
              </a:lnSpc>
            </a:pPr>
            <a:r>
              <a:rPr lang="en-US" sz="1221" dirty="0">
                <a:solidFill>
                  <a:srgbClr val="231F20"/>
                </a:solidFill>
                <a:latin typeface="Arimo"/>
                <a:ea typeface="Arimo"/>
                <a:cs typeface="Arimo"/>
                <a:sym typeface="Arimo"/>
              </a:rPr>
              <a:t>This creative resource is for you to use however you feel would be beneficial to you and your class. It was designed to be as </a:t>
            </a:r>
          </a:p>
          <a:p>
            <a:pPr algn="just">
              <a:lnSpc>
                <a:spcPts val="2150"/>
              </a:lnSpc>
            </a:pPr>
            <a:r>
              <a:rPr lang="en-US" sz="1221" dirty="0">
                <a:solidFill>
                  <a:srgbClr val="231F20"/>
                </a:solidFill>
                <a:latin typeface="Arimo"/>
                <a:ea typeface="Arimo"/>
                <a:cs typeface="Arimo"/>
                <a:sym typeface="Arimo"/>
              </a:rPr>
              <a:t>accessible and stress free as possible – we’ve added our suggestions of Curriculum for Excellence experiences and outcomes, </a:t>
            </a:r>
          </a:p>
          <a:p>
            <a:pPr algn="just">
              <a:lnSpc>
                <a:spcPts val="2150"/>
              </a:lnSpc>
            </a:pPr>
            <a:r>
              <a:rPr lang="en-US" sz="1221" dirty="0">
                <a:solidFill>
                  <a:srgbClr val="231F20"/>
                </a:solidFill>
                <a:latin typeface="Arimo"/>
                <a:ea typeface="Arimo"/>
                <a:cs typeface="Arimo"/>
                <a:sym typeface="Arimo"/>
              </a:rPr>
              <a:t>but it does not have to be limited to this. There are many ways in which you can use this resource pack. It has been designed to be </a:t>
            </a:r>
          </a:p>
          <a:p>
            <a:pPr algn="just">
              <a:lnSpc>
                <a:spcPts val="2150"/>
              </a:lnSpc>
            </a:pPr>
            <a:r>
              <a:rPr lang="en-US" sz="1221" dirty="0">
                <a:solidFill>
                  <a:srgbClr val="231F20"/>
                </a:solidFill>
                <a:latin typeface="Arimo"/>
                <a:ea typeface="Arimo"/>
                <a:cs typeface="Arimo"/>
                <a:sym typeface="Arimo"/>
              </a:rPr>
              <a:t>smartboard friendly. You could ask pupils to complete tasks individually, it could be used to link tasks together, it could be given </a:t>
            </a:r>
          </a:p>
          <a:p>
            <a:pPr algn="just">
              <a:lnSpc>
                <a:spcPts val="2150"/>
              </a:lnSpc>
            </a:pPr>
            <a:r>
              <a:rPr lang="en-US" sz="1221" dirty="0">
                <a:solidFill>
                  <a:srgbClr val="231F20"/>
                </a:solidFill>
                <a:latin typeface="Arimo"/>
                <a:ea typeface="Arimo"/>
                <a:cs typeface="Arimo"/>
                <a:sym typeface="Arimo"/>
              </a:rPr>
              <a:t>as homework tasks... this resource is a gift for you to use however you like. We have designed these activities so they can be easily accessible and engaging even for those who haven’t attended the performance or workshop. The main three skills this resource focuses on are Confidence, Creative Thinking and Teamwork.  You will find all activities reflect this alongside direct links to expressive arts and literacy and English. </a:t>
            </a:r>
          </a:p>
          <a:p>
            <a:pPr algn="l">
              <a:lnSpc>
                <a:spcPts val="610"/>
              </a:lnSpc>
            </a:pPr>
            <a:endParaRPr lang="en-US" sz="1221" dirty="0">
              <a:solidFill>
                <a:srgbClr val="231F20"/>
              </a:solidFill>
              <a:latin typeface="Arimo"/>
              <a:ea typeface="Arimo"/>
              <a:cs typeface="Arimo"/>
              <a:sym typeface="Arimo"/>
            </a:endParaRPr>
          </a:p>
          <a:p>
            <a:pPr algn="l">
              <a:lnSpc>
                <a:spcPts val="3054"/>
              </a:lnSpc>
            </a:pPr>
            <a:r>
              <a:rPr lang="en-US" sz="1221" dirty="0">
                <a:solidFill>
                  <a:srgbClr val="231F20"/>
                </a:solidFill>
                <a:latin typeface="Arimo"/>
                <a:ea typeface="Arimo"/>
                <a:cs typeface="Arimo"/>
                <a:sym typeface="Arimo"/>
              </a:rPr>
              <a:t>For tasks that don’t have a specific direction you can play with one of the following ideas…</a:t>
            </a:r>
          </a:p>
        </p:txBody>
      </p:sp>
      <p:sp>
        <p:nvSpPr>
          <p:cNvPr id="9" name="TextBox 9"/>
          <p:cNvSpPr txBox="1"/>
          <p:nvPr/>
        </p:nvSpPr>
        <p:spPr>
          <a:xfrm>
            <a:off x="720004" y="5122174"/>
            <a:ext cx="97622" cy="239725"/>
          </a:xfrm>
          <a:prstGeom prst="rect">
            <a:avLst/>
          </a:prstGeom>
        </p:spPr>
        <p:txBody>
          <a:bodyPr lIns="0" tIns="0" rIns="0" bIns="0" rtlCol="0" anchor="t">
            <a:spAutoFit/>
          </a:bodyPr>
          <a:lstStyle/>
          <a:p>
            <a:pPr algn="l">
              <a:lnSpc>
                <a:spcPts val="1800"/>
              </a:lnSpc>
            </a:pPr>
            <a:r>
              <a:rPr lang="en-US" sz="1200" b="1">
                <a:solidFill>
                  <a:srgbClr val="231F20"/>
                </a:solidFill>
                <a:latin typeface="Arimo Bold"/>
                <a:ea typeface="Arimo Bold"/>
                <a:cs typeface="Arimo Bold"/>
                <a:sym typeface="Arimo Bold"/>
              </a:rPr>
              <a:t>• </a:t>
            </a:r>
          </a:p>
        </p:txBody>
      </p:sp>
      <p:sp>
        <p:nvSpPr>
          <p:cNvPr id="10" name="TextBox 10"/>
          <p:cNvSpPr txBox="1"/>
          <p:nvPr/>
        </p:nvSpPr>
        <p:spPr>
          <a:xfrm>
            <a:off x="1152058" y="5092608"/>
            <a:ext cx="8515702" cy="269291"/>
          </a:xfrm>
          <a:prstGeom prst="rect">
            <a:avLst/>
          </a:prstGeom>
        </p:spPr>
        <p:txBody>
          <a:bodyPr lIns="0" tIns="0" rIns="0" bIns="0" rtlCol="0" anchor="t">
            <a:spAutoFit/>
          </a:bodyPr>
          <a:lstStyle/>
          <a:p>
            <a:pPr algn="l">
              <a:lnSpc>
                <a:spcPts val="1800"/>
              </a:lnSpc>
            </a:pPr>
            <a:r>
              <a:rPr lang="en-US" sz="1200" b="1">
                <a:solidFill>
                  <a:srgbClr val="F68A34"/>
                </a:solidFill>
                <a:latin typeface="Arimo Bold"/>
                <a:ea typeface="Arimo Bold"/>
                <a:cs typeface="Arimo Bold"/>
                <a:sym typeface="Arimo Bold"/>
              </a:rPr>
              <a:t>Discussion</a:t>
            </a:r>
            <a:r>
              <a:rPr lang="en-US" sz="1200">
                <a:solidFill>
                  <a:srgbClr val="231F20"/>
                </a:solidFill>
                <a:latin typeface="Arimo"/>
                <a:ea typeface="Arimo"/>
                <a:cs typeface="Arimo"/>
                <a:sym typeface="Arimo"/>
              </a:rPr>
              <a:t> – this could be a whole class discussion, discussion in smaller groups or pairs with someone feeding back </a:t>
            </a:r>
          </a:p>
        </p:txBody>
      </p:sp>
      <p:sp>
        <p:nvSpPr>
          <p:cNvPr id="11" name="TextBox 11"/>
          <p:cNvSpPr txBox="1"/>
          <p:nvPr/>
        </p:nvSpPr>
        <p:spPr>
          <a:xfrm>
            <a:off x="1177204" y="5343382"/>
            <a:ext cx="872680" cy="192100"/>
          </a:xfrm>
          <a:prstGeom prst="rect">
            <a:avLst/>
          </a:prstGeom>
        </p:spPr>
        <p:txBody>
          <a:bodyPr lIns="0" tIns="0" rIns="0" bIns="0" rtlCol="0" anchor="t">
            <a:spAutoFit/>
          </a:bodyPr>
          <a:lstStyle/>
          <a:p>
            <a:pPr algn="l">
              <a:lnSpc>
                <a:spcPts val="1399"/>
              </a:lnSpc>
            </a:pPr>
            <a:r>
              <a:rPr lang="en-US" sz="1200">
                <a:solidFill>
                  <a:srgbClr val="231F20"/>
                </a:solidFill>
                <a:latin typeface="Arimo"/>
                <a:ea typeface="Arimo"/>
                <a:cs typeface="Arimo"/>
                <a:sym typeface="Arimo"/>
              </a:rPr>
              <a:t>to the class.</a:t>
            </a:r>
          </a:p>
        </p:txBody>
      </p:sp>
      <p:sp>
        <p:nvSpPr>
          <p:cNvPr id="12" name="TextBox 12"/>
          <p:cNvSpPr txBox="1"/>
          <p:nvPr/>
        </p:nvSpPr>
        <p:spPr>
          <a:xfrm>
            <a:off x="720004" y="5515823"/>
            <a:ext cx="97622" cy="658825"/>
          </a:xfrm>
          <a:prstGeom prst="rect">
            <a:avLst/>
          </a:prstGeom>
        </p:spPr>
        <p:txBody>
          <a:bodyPr lIns="0" tIns="0" rIns="0" bIns="0" rtlCol="0" anchor="t">
            <a:spAutoFit/>
          </a:bodyPr>
          <a:lstStyle/>
          <a:p>
            <a:pPr algn="just">
              <a:lnSpc>
                <a:spcPts val="3000"/>
              </a:lnSpc>
            </a:pPr>
            <a:r>
              <a:rPr lang="en-US" sz="1200" b="1">
                <a:solidFill>
                  <a:srgbClr val="231F20"/>
                </a:solidFill>
                <a:latin typeface="Arimo Bold"/>
                <a:ea typeface="Arimo Bold"/>
                <a:cs typeface="Arimo Bold"/>
                <a:sym typeface="Arimo Bold"/>
              </a:rPr>
              <a:t>• </a:t>
            </a:r>
          </a:p>
          <a:p>
            <a:pPr algn="just">
              <a:lnSpc>
                <a:spcPts val="1800"/>
              </a:lnSpc>
            </a:pPr>
            <a:r>
              <a:rPr lang="en-US" sz="1200" b="1">
                <a:solidFill>
                  <a:srgbClr val="231F20"/>
                </a:solidFill>
                <a:latin typeface="Arimo Bold"/>
                <a:ea typeface="Arimo Bold"/>
                <a:cs typeface="Arimo Bold"/>
                <a:sym typeface="Arimo Bold"/>
              </a:rPr>
              <a:t>• </a:t>
            </a:r>
          </a:p>
        </p:txBody>
      </p:sp>
      <p:sp>
        <p:nvSpPr>
          <p:cNvPr id="13" name="TextBox 13"/>
          <p:cNvSpPr txBox="1"/>
          <p:nvPr/>
        </p:nvSpPr>
        <p:spPr>
          <a:xfrm>
            <a:off x="1152058" y="5486257"/>
            <a:ext cx="8780259" cy="688391"/>
          </a:xfrm>
          <a:prstGeom prst="rect">
            <a:avLst/>
          </a:prstGeom>
        </p:spPr>
        <p:txBody>
          <a:bodyPr lIns="0" tIns="0" rIns="0" bIns="0" rtlCol="0" anchor="t">
            <a:spAutoFit/>
          </a:bodyPr>
          <a:lstStyle/>
          <a:p>
            <a:pPr algn="l">
              <a:lnSpc>
                <a:spcPts val="3000"/>
              </a:lnSpc>
            </a:pPr>
            <a:r>
              <a:rPr lang="en-US" sz="1200" b="1">
                <a:solidFill>
                  <a:srgbClr val="F68A34"/>
                </a:solidFill>
                <a:latin typeface="Arimo Bold"/>
                <a:ea typeface="Arimo Bold"/>
                <a:cs typeface="Arimo Bold"/>
                <a:sym typeface="Arimo Bold"/>
              </a:rPr>
              <a:t>Visually Create</a:t>
            </a:r>
            <a:r>
              <a:rPr lang="en-US" sz="1200">
                <a:solidFill>
                  <a:srgbClr val="231F20"/>
                </a:solidFill>
                <a:latin typeface="Arimo"/>
                <a:ea typeface="Arimo"/>
                <a:cs typeface="Arimo"/>
                <a:sym typeface="Arimo"/>
              </a:rPr>
              <a:t> – mind map, draw, paint, photograph, if you have access to iPads there are many digital apps you can use.</a:t>
            </a:r>
          </a:p>
          <a:p>
            <a:pPr algn="l">
              <a:lnSpc>
                <a:spcPts val="1800"/>
              </a:lnSpc>
            </a:pPr>
            <a:r>
              <a:rPr lang="en-US" sz="1200" b="1">
                <a:solidFill>
                  <a:srgbClr val="F68A34"/>
                </a:solidFill>
                <a:latin typeface="Arimo Bold"/>
                <a:ea typeface="Arimo Bold"/>
                <a:cs typeface="Arimo Bold"/>
                <a:sym typeface="Arimo Bold"/>
              </a:rPr>
              <a:t>Make Music</a:t>
            </a:r>
            <a:r>
              <a:rPr lang="en-US" sz="1200" b="1">
                <a:solidFill>
                  <a:srgbClr val="231F20"/>
                </a:solidFill>
                <a:latin typeface="Arimo Bold"/>
                <a:ea typeface="Arimo Bold"/>
                <a:cs typeface="Arimo Bold"/>
                <a:sym typeface="Arimo Bold"/>
              </a:rPr>
              <a:t> </a:t>
            </a:r>
            <a:r>
              <a:rPr lang="en-US" sz="1200">
                <a:solidFill>
                  <a:srgbClr val="231F20"/>
                </a:solidFill>
                <a:latin typeface="Arimo"/>
                <a:ea typeface="Arimo"/>
                <a:cs typeface="Arimo"/>
                <a:sym typeface="Arimo"/>
              </a:rPr>
              <a:t>– can the class work in a group to create sounds of the sea. Can the class use instruments, or do they </a:t>
            </a:r>
          </a:p>
        </p:txBody>
      </p:sp>
      <p:sp>
        <p:nvSpPr>
          <p:cNvPr id="14" name="TextBox 14"/>
          <p:cNvSpPr txBox="1"/>
          <p:nvPr/>
        </p:nvSpPr>
        <p:spPr>
          <a:xfrm>
            <a:off x="1177204" y="6156131"/>
            <a:ext cx="8478688" cy="192100"/>
          </a:xfrm>
          <a:prstGeom prst="rect">
            <a:avLst/>
          </a:prstGeom>
        </p:spPr>
        <p:txBody>
          <a:bodyPr lIns="0" tIns="0" rIns="0" bIns="0" rtlCol="0" anchor="t">
            <a:spAutoFit/>
          </a:bodyPr>
          <a:lstStyle/>
          <a:p>
            <a:pPr algn="l">
              <a:lnSpc>
                <a:spcPts val="1399"/>
              </a:lnSpc>
            </a:pPr>
            <a:r>
              <a:rPr lang="en-US" sz="1200">
                <a:solidFill>
                  <a:srgbClr val="231F20"/>
                </a:solidFill>
                <a:latin typeface="Arimo"/>
                <a:ea typeface="Arimo"/>
                <a:cs typeface="Arimo"/>
                <a:sym typeface="Arimo"/>
              </a:rPr>
              <a:t>practice different sounds with their voices. Depending on digital resources this could be created through garage band.</a:t>
            </a:r>
          </a:p>
        </p:txBody>
      </p:sp>
      <p:sp>
        <p:nvSpPr>
          <p:cNvPr id="15" name="TextBox 15"/>
          <p:cNvSpPr txBox="1"/>
          <p:nvPr/>
        </p:nvSpPr>
        <p:spPr>
          <a:xfrm>
            <a:off x="720004" y="6328572"/>
            <a:ext cx="97622" cy="354025"/>
          </a:xfrm>
          <a:prstGeom prst="rect">
            <a:avLst/>
          </a:prstGeom>
        </p:spPr>
        <p:txBody>
          <a:bodyPr lIns="0" tIns="0" rIns="0" bIns="0" rtlCol="0" anchor="t">
            <a:spAutoFit/>
          </a:bodyPr>
          <a:lstStyle/>
          <a:p>
            <a:pPr algn="l">
              <a:lnSpc>
                <a:spcPts val="3000"/>
              </a:lnSpc>
            </a:pPr>
            <a:r>
              <a:rPr lang="en-US" sz="1200" b="1">
                <a:solidFill>
                  <a:srgbClr val="231F20"/>
                </a:solidFill>
                <a:latin typeface="Arimo Bold"/>
                <a:ea typeface="Arimo Bold"/>
                <a:cs typeface="Arimo Bold"/>
                <a:sym typeface="Arimo Bold"/>
              </a:rPr>
              <a:t>• </a:t>
            </a:r>
          </a:p>
        </p:txBody>
      </p:sp>
      <p:sp>
        <p:nvSpPr>
          <p:cNvPr id="16" name="TextBox 16"/>
          <p:cNvSpPr txBox="1"/>
          <p:nvPr/>
        </p:nvSpPr>
        <p:spPr>
          <a:xfrm>
            <a:off x="1152058" y="6299006"/>
            <a:ext cx="8241382" cy="383591"/>
          </a:xfrm>
          <a:prstGeom prst="rect">
            <a:avLst/>
          </a:prstGeom>
        </p:spPr>
        <p:txBody>
          <a:bodyPr lIns="0" tIns="0" rIns="0" bIns="0" rtlCol="0" anchor="t">
            <a:spAutoFit/>
          </a:bodyPr>
          <a:lstStyle/>
          <a:p>
            <a:pPr algn="l">
              <a:lnSpc>
                <a:spcPts val="3000"/>
              </a:lnSpc>
            </a:pPr>
            <a:r>
              <a:rPr lang="en-US" sz="1200" b="1">
                <a:solidFill>
                  <a:srgbClr val="F68A34"/>
                </a:solidFill>
                <a:latin typeface="Arimo Bold"/>
                <a:ea typeface="Arimo Bold"/>
                <a:cs typeface="Arimo Bold"/>
                <a:sym typeface="Arimo Bold"/>
              </a:rPr>
              <a:t>Literacy</a:t>
            </a:r>
            <a:r>
              <a:rPr lang="en-US" sz="1200" b="1">
                <a:solidFill>
                  <a:srgbClr val="231F20"/>
                </a:solidFill>
                <a:latin typeface="Arimo Bold"/>
                <a:ea typeface="Arimo Bold"/>
                <a:cs typeface="Arimo Bold"/>
                <a:sym typeface="Arimo Bold"/>
              </a:rPr>
              <a:t> </a:t>
            </a:r>
            <a:r>
              <a:rPr lang="en-US" sz="1200">
                <a:solidFill>
                  <a:srgbClr val="231F20"/>
                </a:solidFill>
                <a:latin typeface="Arimo"/>
                <a:ea typeface="Arimo"/>
                <a:cs typeface="Arimo"/>
                <a:sym typeface="Arimo"/>
              </a:rPr>
              <a:t>– this could be a timed writing activity; you could select two songs and they must stop writing by the time </a:t>
            </a:r>
          </a:p>
        </p:txBody>
      </p:sp>
      <p:sp>
        <p:nvSpPr>
          <p:cNvPr id="17" name="TextBox 17"/>
          <p:cNvSpPr txBox="1"/>
          <p:nvPr/>
        </p:nvSpPr>
        <p:spPr>
          <a:xfrm>
            <a:off x="1177204" y="6730756"/>
            <a:ext cx="1511884"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the music is finished.</a:t>
            </a:r>
          </a:p>
        </p:txBody>
      </p:sp>
      <p:sp>
        <p:nvSpPr>
          <p:cNvPr id="18" name="TextBox 18"/>
          <p:cNvSpPr txBox="1"/>
          <p:nvPr/>
        </p:nvSpPr>
        <p:spPr>
          <a:xfrm>
            <a:off x="720004" y="6806956"/>
            <a:ext cx="4806448"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You know your class best so do what works best for them and you.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1020">
            <a:off x="-467735" y="5485486"/>
            <a:ext cx="6242028" cy="2758992"/>
            <a:chOff x="0" y="0"/>
            <a:chExt cx="8322704" cy="3678657"/>
          </a:xfrm>
        </p:grpSpPr>
        <p:sp>
          <p:nvSpPr>
            <p:cNvPr id="3" name="Freeform 3"/>
            <p:cNvSpPr/>
            <p:nvPr/>
          </p:nvSpPr>
          <p:spPr>
            <a:xfrm>
              <a:off x="0" y="0"/>
              <a:ext cx="8322818" cy="3678682"/>
            </a:xfrm>
            <a:custGeom>
              <a:avLst/>
              <a:gdLst/>
              <a:ahLst/>
              <a:cxnLst/>
              <a:rect l="l" t="t" r="r" b="b"/>
              <a:pathLst>
                <a:path w="8322818" h="3678682">
                  <a:moveTo>
                    <a:pt x="0" y="75057"/>
                  </a:moveTo>
                  <a:lnTo>
                    <a:pt x="1000506" y="3678682"/>
                  </a:lnTo>
                  <a:lnTo>
                    <a:pt x="8308848" y="1649603"/>
                  </a:lnTo>
                  <a:lnTo>
                    <a:pt x="8312785" y="1187450"/>
                  </a:lnTo>
                  <a:lnTo>
                    <a:pt x="8322818" y="0"/>
                  </a:lnTo>
                  <a:lnTo>
                    <a:pt x="0" y="75057"/>
                  </a:lnTo>
                  <a:close/>
                </a:path>
              </a:pathLst>
            </a:custGeom>
            <a:blipFill>
              <a:blip r:embed="rId2"/>
              <a:stretch>
                <a:fillRect l="-1514" t="-3157" r="-3" b="-2256"/>
              </a:stretch>
            </a:blipFill>
          </p:spPr>
          <p:txBody>
            <a:bodyPr/>
            <a:lstStyle/>
            <a:p>
              <a:endParaRPr lang="en-US"/>
            </a:p>
          </p:txBody>
        </p:sp>
      </p:grpSp>
      <p:grpSp>
        <p:nvGrpSpPr>
          <p:cNvPr id="4" name="Group 4"/>
          <p:cNvGrpSpPr>
            <a:grpSpLocks noChangeAspect="1"/>
          </p:cNvGrpSpPr>
          <p:nvPr/>
        </p:nvGrpSpPr>
        <p:grpSpPr>
          <a:xfrm>
            <a:off x="125501" y="6857505"/>
            <a:ext cx="586007" cy="586007"/>
            <a:chOff x="0" y="0"/>
            <a:chExt cx="586003" cy="586003"/>
          </a:xfrm>
        </p:grpSpPr>
        <p:sp>
          <p:nvSpPr>
            <p:cNvPr id="5" name="Freeform 5"/>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solidFill>
          </p:spPr>
          <p:txBody>
            <a:bodyPr/>
            <a:lstStyle/>
            <a:p>
              <a:endParaRPr lang="en-US"/>
            </a:p>
          </p:txBody>
        </p:sp>
        <p:sp>
          <p:nvSpPr>
            <p:cNvPr id="6" name="Freeform 6"/>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solidFill>
          </p:spPr>
          <p:txBody>
            <a:bodyPr/>
            <a:lstStyle/>
            <a:p>
              <a:endParaRPr lang="en-US"/>
            </a:p>
          </p:txBody>
        </p:sp>
        <p:sp>
          <p:nvSpPr>
            <p:cNvPr id="7" name="Freeform 7"/>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solidFill>
          </p:spPr>
          <p:txBody>
            <a:bodyPr/>
            <a:lstStyle/>
            <a:p>
              <a:endParaRPr lang="en-US"/>
            </a:p>
          </p:txBody>
        </p:sp>
      </p:grpSp>
      <p:grpSp>
        <p:nvGrpSpPr>
          <p:cNvPr id="8" name="Group 8"/>
          <p:cNvGrpSpPr>
            <a:grpSpLocks noChangeAspect="1"/>
          </p:cNvGrpSpPr>
          <p:nvPr/>
        </p:nvGrpSpPr>
        <p:grpSpPr>
          <a:xfrm>
            <a:off x="613296" y="923782"/>
            <a:ext cx="10142201" cy="177803"/>
            <a:chOff x="0" y="0"/>
            <a:chExt cx="10142207" cy="177800"/>
          </a:xfrm>
        </p:grpSpPr>
        <p:sp>
          <p:nvSpPr>
            <p:cNvPr id="9" name="Freeform 9"/>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solidFill>
          </p:spPr>
          <p:txBody>
            <a:bodyPr/>
            <a:lstStyle/>
            <a:p>
              <a:endParaRPr lang="en-US"/>
            </a:p>
          </p:txBody>
        </p:sp>
        <p:sp>
          <p:nvSpPr>
            <p:cNvPr id="10" name="Freeform 10"/>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sp>
        <p:nvSpPr>
          <p:cNvPr id="11" name="TextBox 11"/>
          <p:cNvSpPr txBox="1"/>
          <p:nvPr/>
        </p:nvSpPr>
        <p:spPr>
          <a:xfrm>
            <a:off x="10304402" y="7160057"/>
            <a:ext cx="173231" cy="290703"/>
          </a:xfrm>
          <a:prstGeom prst="rect">
            <a:avLst/>
          </a:prstGeom>
        </p:spPr>
        <p:txBody>
          <a:bodyPr lIns="0" tIns="0" rIns="0" bIns="0" rtlCol="0" anchor="t">
            <a:spAutoFit/>
          </a:bodyPr>
          <a:lstStyle/>
          <a:p>
            <a:pPr algn="l">
              <a:lnSpc>
                <a:spcPts val="2351"/>
              </a:lnSpc>
            </a:pPr>
            <a:r>
              <a:rPr lang="en-US" sz="1679" b="1" spc="-57">
                <a:solidFill>
                  <a:srgbClr val="F68A34"/>
                </a:solidFill>
                <a:latin typeface="Open Sans Condensed Medium"/>
                <a:ea typeface="Open Sans Condensed Medium"/>
                <a:cs typeface="Open Sans Condensed Medium"/>
                <a:sym typeface="Open Sans Condensed Medium"/>
              </a:rPr>
              <a:t>20</a:t>
            </a:r>
          </a:p>
        </p:txBody>
      </p:sp>
      <p:sp>
        <p:nvSpPr>
          <p:cNvPr id="12" name="TextBox 12"/>
          <p:cNvSpPr txBox="1"/>
          <p:nvPr/>
        </p:nvSpPr>
        <p:spPr>
          <a:xfrm>
            <a:off x="720004" y="1174004"/>
            <a:ext cx="2280733" cy="587883"/>
          </a:xfrm>
          <a:prstGeom prst="rect">
            <a:avLst/>
          </a:prstGeom>
        </p:spPr>
        <p:txBody>
          <a:bodyPr lIns="0" tIns="0" rIns="0" bIns="0" rtlCol="0" anchor="t">
            <a:spAutoFit/>
          </a:bodyPr>
          <a:lstStyle/>
          <a:p>
            <a:pPr algn="l">
              <a:lnSpc>
                <a:spcPts val="1599"/>
              </a:lnSpc>
            </a:pPr>
            <a:r>
              <a:rPr lang="en-US" sz="1200" b="1">
                <a:solidFill>
                  <a:srgbClr val="F68A34"/>
                </a:solidFill>
                <a:latin typeface="Arimo Bold"/>
                <a:ea typeface="Arimo Bold"/>
                <a:cs typeface="Arimo Bold"/>
                <a:sym typeface="Arimo Bold"/>
              </a:rPr>
              <a:t>Let’s Evaluate Health and well-being </a:t>
            </a:r>
            <a:r>
              <a:rPr lang="en-US" sz="1200">
                <a:solidFill>
                  <a:srgbClr val="231F20"/>
                </a:solidFill>
                <a:latin typeface="Arimo"/>
                <a:ea typeface="Arimo"/>
                <a:cs typeface="Arimo"/>
                <a:sym typeface="Arimo"/>
              </a:rPr>
              <a:t>Mental and emotional wellbeing</a:t>
            </a:r>
          </a:p>
        </p:txBody>
      </p:sp>
      <p:sp>
        <p:nvSpPr>
          <p:cNvPr id="13" name="TextBox 13"/>
          <p:cNvSpPr txBox="1"/>
          <p:nvPr/>
        </p:nvSpPr>
        <p:spPr>
          <a:xfrm>
            <a:off x="720004" y="1715786"/>
            <a:ext cx="43215" cy="325450"/>
          </a:xfrm>
          <a:prstGeom prst="rect">
            <a:avLst/>
          </a:prstGeom>
        </p:spPr>
        <p:txBody>
          <a:bodyPr lIns="0" tIns="0" rIns="0" bIns="0" rtlCol="0" anchor="t">
            <a:spAutoFit/>
          </a:bodyPr>
          <a:lstStyle/>
          <a:p>
            <a:pPr algn="l">
              <a:lnSpc>
                <a:spcPts val="2799"/>
              </a:lnSpc>
            </a:pPr>
            <a:r>
              <a:rPr lang="en-US" sz="1200">
                <a:solidFill>
                  <a:srgbClr val="231F20"/>
                </a:solidFill>
                <a:latin typeface="Arimo"/>
                <a:ea typeface="Arimo"/>
                <a:cs typeface="Arimo"/>
                <a:sym typeface="Arimo"/>
              </a:rPr>
              <a:t> </a:t>
            </a:r>
          </a:p>
        </p:txBody>
      </p:sp>
      <p:sp>
        <p:nvSpPr>
          <p:cNvPr id="14" name="TextBox 14"/>
          <p:cNvSpPr txBox="1"/>
          <p:nvPr/>
        </p:nvSpPr>
        <p:spPr>
          <a:xfrm>
            <a:off x="935955" y="1715786"/>
            <a:ext cx="7930944" cy="325450"/>
          </a:xfrm>
          <a:prstGeom prst="rect">
            <a:avLst/>
          </a:prstGeom>
        </p:spPr>
        <p:txBody>
          <a:bodyPr lIns="0" tIns="0" rIns="0" bIns="0" rtlCol="0" anchor="t">
            <a:spAutoFit/>
          </a:bodyPr>
          <a:lstStyle/>
          <a:p>
            <a:pPr algn="l">
              <a:lnSpc>
                <a:spcPts val="2799"/>
              </a:lnSpc>
            </a:pPr>
            <a:r>
              <a:rPr lang="en-US" sz="1200">
                <a:solidFill>
                  <a:srgbClr val="231F20"/>
                </a:solidFill>
                <a:latin typeface="Arimo"/>
                <a:ea typeface="Arimo"/>
                <a:cs typeface="Arimo"/>
                <a:sym typeface="Arimo"/>
              </a:rPr>
              <a:t>• I am aware of and able to express my feelings and am developing the ability to talk about them. HWB 2-01a</a:t>
            </a:r>
          </a:p>
        </p:txBody>
      </p:sp>
      <p:sp>
        <p:nvSpPr>
          <p:cNvPr id="15" name="TextBox 15"/>
          <p:cNvSpPr txBox="1"/>
          <p:nvPr/>
        </p:nvSpPr>
        <p:spPr>
          <a:xfrm>
            <a:off x="720004" y="2104177"/>
            <a:ext cx="1502407" cy="470459"/>
          </a:xfrm>
          <a:prstGeom prst="rect">
            <a:avLst/>
          </a:prstGeom>
        </p:spPr>
        <p:txBody>
          <a:bodyPr lIns="0" tIns="0" rIns="0" bIns="0" rtlCol="0" anchor="t">
            <a:spAutoFit/>
          </a:bodyPr>
          <a:lstStyle/>
          <a:p>
            <a:pPr algn="l">
              <a:lnSpc>
                <a:spcPts val="2401"/>
              </a:lnSpc>
            </a:pPr>
            <a:r>
              <a:rPr lang="en-US" sz="1200" b="1">
                <a:solidFill>
                  <a:srgbClr val="F68A34"/>
                </a:solidFill>
                <a:latin typeface="Arimo Bold"/>
                <a:ea typeface="Arimo Bold"/>
                <a:cs typeface="Arimo Bold"/>
                <a:sym typeface="Arimo Bold"/>
              </a:rPr>
              <a:t>Literacy and English</a:t>
            </a:r>
          </a:p>
          <a:p>
            <a:pPr algn="l">
              <a:lnSpc>
                <a:spcPts val="798"/>
              </a:lnSpc>
            </a:pPr>
            <a:r>
              <a:rPr lang="en-US" sz="1200">
                <a:solidFill>
                  <a:srgbClr val="231F20"/>
                </a:solidFill>
                <a:latin typeface="Arimo"/>
                <a:ea typeface="Arimo"/>
                <a:cs typeface="Arimo"/>
                <a:sym typeface="Arimo"/>
              </a:rPr>
              <a:t>Listening and talking</a:t>
            </a:r>
          </a:p>
        </p:txBody>
      </p:sp>
      <p:sp>
        <p:nvSpPr>
          <p:cNvPr id="16" name="TextBox 16"/>
          <p:cNvSpPr txBox="1"/>
          <p:nvPr/>
        </p:nvSpPr>
        <p:spPr>
          <a:xfrm>
            <a:off x="720004" y="2499960"/>
            <a:ext cx="43215"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 </a:t>
            </a:r>
          </a:p>
        </p:txBody>
      </p:sp>
      <p:sp>
        <p:nvSpPr>
          <p:cNvPr id="17" name="TextBox 17"/>
          <p:cNvSpPr txBox="1"/>
          <p:nvPr/>
        </p:nvSpPr>
        <p:spPr>
          <a:xfrm>
            <a:off x="935955" y="2499960"/>
            <a:ext cx="8406584"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 I can select ideas and relevant information, organise these in an appropriate way for my purpose and use suitable </a:t>
            </a:r>
          </a:p>
        </p:txBody>
      </p:sp>
      <p:sp>
        <p:nvSpPr>
          <p:cNvPr id="18" name="TextBox 18"/>
          <p:cNvSpPr txBox="1"/>
          <p:nvPr/>
        </p:nvSpPr>
        <p:spPr>
          <a:xfrm>
            <a:off x="1164555" y="2931709"/>
            <a:ext cx="2747696"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vocabulary for my audience. LIT 2-06a</a:t>
            </a:r>
          </a:p>
        </p:txBody>
      </p:sp>
      <p:sp>
        <p:nvSpPr>
          <p:cNvPr id="19" name="TextBox 19"/>
          <p:cNvSpPr txBox="1"/>
          <p:nvPr/>
        </p:nvSpPr>
        <p:spPr>
          <a:xfrm>
            <a:off x="720004" y="2953883"/>
            <a:ext cx="43215" cy="306400"/>
          </a:xfrm>
          <a:prstGeom prst="rect">
            <a:avLst/>
          </a:prstGeom>
        </p:spPr>
        <p:txBody>
          <a:bodyPr lIns="0" tIns="0" rIns="0" bIns="0" rtlCol="0" anchor="t">
            <a:spAutoFit/>
          </a:bodyPr>
          <a:lstStyle/>
          <a:p>
            <a:pPr algn="l">
              <a:lnSpc>
                <a:spcPts val="2599"/>
              </a:lnSpc>
            </a:pPr>
            <a:r>
              <a:rPr lang="en-US" sz="1200">
                <a:solidFill>
                  <a:srgbClr val="231F20"/>
                </a:solidFill>
                <a:latin typeface="Arimo"/>
                <a:ea typeface="Arimo"/>
                <a:cs typeface="Arimo"/>
                <a:sym typeface="Arimo"/>
              </a:rPr>
              <a:t> </a:t>
            </a:r>
          </a:p>
        </p:txBody>
      </p:sp>
      <p:sp>
        <p:nvSpPr>
          <p:cNvPr id="20" name="TextBox 20"/>
          <p:cNvSpPr txBox="1"/>
          <p:nvPr/>
        </p:nvSpPr>
        <p:spPr>
          <a:xfrm>
            <a:off x="935955" y="2953883"/>
            <a:ext cx="8357292" cy="306400"/>
          </a:xfrm>
          <a:prstGeom prst="rect">
            <a:avLst/>
          </a:prstGeom>
        </p:spPr>
        <p:txBody>
          <a:bodyPr lIns="0" tIns="0" rIns="0" bIns="0" rtlCol="0" anchor="t">
            <a:spAutoFit/>
          </a:bodyPr>
          <a:lstStyle/>
          <a:p>
            <a:pPr algn="l">
              <a:lnSpc>
                <a:spcPts val="2599"/>
              </a:lnSpc>
            </a:pPr>
            <a:r>
              <a:rPr lang="en-US" sz="1200">
                <a:solidFill>
                  <a:srgbClr val="231F20"/>
                </a:solidFill>
                <a:latin typeface="Arimo"/>
                <a:ea typeface="Arimo"/>
                <a:cs typeface="Arimo"/>
                <a:sym typeface="Arimo"/>
              </a:rPr>
              <a:t>• I can show my understanding of what I listen to or watch by responding to literal, inferential, evaluative and other </a:t>
            </a:r>
          </a:p>
        </p:txBody>
      </p:sp>
      <p:sp>
        <p:nvSpPr>
          <p:cNvPr id="21" name="TextBox 21"/>
          <p:cNvSpPr txBox="1"/>
          <p:nvPr/>
        </p:nvSpPr>
        <p:spPr>
          <a:xfrm>
            <a:off x="1164555" y="3338008"/>
            <a:ext cx="5958602"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types of questions, and by asking different kinds of questions of my own. LIT 2-07a</a:t>
            </a:r>
          </a:p>
        </p:txBody>
      </p:sp>
      <p:sp>
        <p:nvSpPr>
          <p:cNvPr id="22" name="TextBox 22"/>
          <p:cNvSpPr txBox="1"/>
          <p:nvPr/>
        </p:nvSpPr>
        <p:spPr>
          <a:xfrm>
            <a:off x="720004" y="3439658"/>
            <a:ext cx="506759"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Writing</a:t>
            </a:r>
          </a:p>
        </p:txBody>
      </p:sp>
      <p:sp>
        <p:nvSpPr>
          <p:cNvPr id="23" name="TextBox 23"/>
          <p:cNvSpPr txBox="1"/>
          <p:nvPr/>
        </p:nvSpPr>
        <p:spPr>
          <a:xfrm>
            <a:off x="720004" y="3880933"/>
            <a:ext cx="43215" cy="192100"/>
          </a:xfrm>
          <a:prstGeom prst="rect">
            <a:avLst/>
          </a:prstGeom>
        </p:spPr>
        <p:txBody>
          <a:bodyPr lIns="0" tIns="0" rIns="0" bIns="0" rtlCol="0" anchor="t">
            <a:spAutoFit/>
          </a:bodyPr>
          <a:lstStyle/>
          <a:p>
            <a:pPr algn="l">
              <a:lnSpc>
                <a:spcPts val="1399"/>
              </a:lnSpc>
            </a:pPr>
            <a:r>
              <a:rPr lang="en-US" sz="1200">
                <a:solidFill>
                  <a:srgbClr val="231F20"/>
                </a:solidFill>
                <a:latin typeface="Arimo"/>
                <a:ea typeface="Arimo"/>
                <a:cs typeface="Arimo"/>
                <a:sym typeface="Arimo"/>
              </a:rPr>
              <a:t> </a:t>
            </a:r>
          </a:p>
        </p:txBody>
      </p:sp>
      <p:sp>
        <p:nvSpPr>
          <p:cNvPr id="24" name="TextBox 24"/>
          <p:cNvSpPr txBox="1"/>
          <p:nvPr/>
        </p:nvSpPr>
        <p:spPr>
          <a:xfrm>
            <a:off x="935955" y="3880933"/>
            <a:ext cx="8679513" cy="192100"/>
          </a:xfrm>
          <a:prstGeom prst="rect">
            <a:avLst/>
          </a:prstGeom>
        </p:spPr>
        <p:txBody>
          <a:bodyPr lIns="0" tIns="0" rIns="0" bIns="0" rtlCol="0" anchor="t">
            <a:spAutoFit/>
          </a:bodyPr>
          <a:lstStyle/>
          <a:p>
            <a:pPr algn="l">
              <a:lnSpc>
                <a:spcPts val="1399"/>
              </a:lnSpc>
            </a:pPr>
            <a:r>
              <a:rPr lang="en-US" sz="1200">
                <a:solidFill>
                  <a:srgbClr val="231F20"/>
                </a:solidFill>
                <a:latin typeface="Arimo"/>
                <a:ea typeface="Arimo"/>
                <a:cs typeface="Arimo"/>
                <a:sym typeface="Arimo"/>
              </a:rPr>
              <a:t>• I consider the impact that layout and presentation will have and can combine lettering, graphics and other features to </a:t>
            </a:r>
          </a:p>
        </p:txBody>
      </p:sp>
      <p:sp>
        <p:nvSpPr>
          <p:cNvPr id="25" name="TextBox 25"/>
          <p:cNvSpPr txBox="1"/>
          <p:nvPr/>
        </p:nvSpPr>
        <p:spPr>
          <a:xfrm>
            <a:off x="1164555" y="4036457"/>
            <a:ext cx="2042255" cy="239725"/>
          </a:xfrm>
          <a:prstGeom prst="rect">
            <a:avLst/>
          </a:prstGeom>
        </p:spPr>
        <p:txBody>
          <a:bodyPr lIns="0" tIns="0" rIns="0" bIns="0" rtlCol="0" anchor="t">
            <a:spAutoFit/>
          </a:bodyPr>
          <a:lstStyle/>
          <a:p>
            <a:pPr algn="l">
              <a:lnSpc>
                <a:spcPts val="1800"/>
              </a:lnSpc>
            </a:pPr>
            <a:r>
              <a:rPr lang="en-US" sz="1200">
                <a:solidFill>
                  <a:srgbClr val="231F20"/>
                </a:solidFill>
                <a:latin typeface="Arimo"/>
                <a:ea typeface="Arimo"/>
                <a:cs typeface="Arimo"/>
                <a:sym typeface="Arimo"/>
              </a:rPr>
              <a:t>engage my reader. LIT 2-24a</a:t>
            </a:r>
          </a:p>
        </p:txBody>
      </p:sp>
      <p:sp>
        <p:nvSpPr>
          <p:cNvPr id="26" name="TextBox 26"/>
          <p:cNvSpPr txBox="1"/>
          <p:nvPr/>
        </p:nvSpPr>
        <p:spPr>
          <a:xfrm>
            <a:off x="720004" y="4287231"/>
            <a:ext cx="43215" cy="192100"/>
          </a:xfrm>
          <a:prstGeom prst="rect">
            <a:avLst/>
          </a:prstGeom>
        </p:spPr>
        <p:txBody>
          <a:bodyPr lIns="0" tIns="0" rIns="0" bIns="0" rtlCol="0" anchor="t">
            <a:spAutoFit/>
          </a:bodyPr>
          <a:lstStyle/>
          <a:p>
            <a:pPr algn="l">
              <a:lnSpc>
                <a:spcPts val="1399"/>
              </a:lnSpc>
            </a:pPr>
            <a:r>
              <a:rPr lang="en-US" sz="1200">
                <a:solidFill>
                  <a:srgbClr val="231F20"/>
                </a:solidFill>
                <a:latin typeface="Arimo"/>
                <a:ea typeface="Arimo"/>
                <a:cs typeface="Arimo"/>
                <a:sym typeface="Arimo"/>
              </a:rPr>
              <a:t> </a:t>
            </a:r>
          </a:p>
        </p:txBody>
      </p:sp>
      <p:sp>
        <p:nvSpPr>
          <p:cNvPr id="27" name="TextBox 27"/>
          <p:cNvSpPr txBox="1"/>
          <p:nvPr/>
        </p:nvSpPr>
        <p:spPr>
          <a:xfrm>
            <a:off x="935955" y="4287231"/>
            <a:ext cx="8985437" cy="192100"/>
          </a:xfrm>
          <a:prstGeom prst="rect">
            <a:avLst/>
          </a:prstGeom>
        </p:spPr>
        <p:txBody>
          <a:bodyPr lIns="0" tIns="0" rIns="0" bIns="0" rtlCol="0" anchor="t">
            <a:spAutoFit/>
          </a:bodyPr>
          <a:lstStyle/>
          <a:p>
            <a:pPr algn="l">
              <a:lnSpc>
                <a:spcPts val="1399"/>
              </a:lnSpc>
            </a:pPr>
            <a:r>
              <a:rPr lang="en-US" sz="1200">
                <a:solidFill>
                  <a:srgbClr val="231F20"/>
                </a:solidFill>
                <a:latin typeface="Arimo"/>
                <a:ea typeface="Arimo"/>
                <a:cs typeface="Arimo"/>
                <a:sym typeface="Arimo"/>
              </a:rPr>
              <a:t>• By considering the type of text I am creating, I can select ideas and relevant information, organise these in an appropriate </a:t>
            </a:r>
          </a:p>
        </p:txBody>
      </p:sp>
      <p:sp>
        <p:nvSpPr>
          <p:cNvPr id="28" name="TextBox 28"/>
          <p:cNvSpPr txBox="1"/>
          <p:nvPr/>
        </p:nvSpPr>
        <p:spPr>
          <a:xfrm>
            <a:off x="1164555" y="4442755"/>
            <a:ext cx="5434613" cy="239725"/>
          </a:xfrm>
          <a:prstGeom prst="rect">
            <a:avLst/>
          </a:prstGeom>
        </p:spPr>
        <p:txBody>
          <a:bodyPr lIns="0" tIns="0" rIns="0" bIns="0" rtlCol="0" anchor="t">
            <a:spAutoFit/>
          </a:bodyPr>
          <a:lstStyle/>
          <a:p>
            <a:pPr algn="l">
              <a:lnSpc>
                <a:spcPts val="1800"/>
              </a:lnSpc>
            </a:pPr>
            <a:r>
              <a:rPr lang="en-US" sz="1200">
                <a:solidFill>
                  <a:srgbClr val="231F20"/>
                </a:solidFill>
                <a:latin typeface="Arimo"/>
                <a:ea typeface="Arimo"/>
                <a:cs typeface="Arimo"/>
                <a:sym typeface="Arimo"/>
              </a:rPr>
              <a:t>way for my purpose and use suitable vocabulary for my audience. LIT 2-26a</a:t>
            </a:r>
          </a:p>
        </p:txBody>
      </p:sp>
      <p:sp>
        <p:nvSpPr>
          <p:cNvPr id="29" name="TextBox 29"/>
          <p:cNvSpPr txBox="1"/>
          <p:nvPr/>
        </p:nvSpPr>
        <p:spPr>
          <a:xfrm>
            <a:off x="720004" y="4693529"/>
            <a:ext cx="43215" cy="192100"/>
          </a:xfrm>
          <a:prstGeom prst="rect">
            <a:avLst/>
          </a:prstGeom>
        </p:spPr>
        <p:txBody>
          <a:bodyPr lIns="0" tIns="0" rIns="0" bIns="0" rtlCol="0" anchor="t">
            <a:spAutoFit/>
          </a:bodyPr>
          <a:lstStyle/>
          <a:p>
            <a:pPr algn="l">
              <a:lnSpc>
                <a:spcPts val="1399"/>
              </a:lnSpc>
            </a:pPr>
            <a:r>
              <a:rPr lang="en-US" sz="1200">
                <a:solidFill>
                  <a:srgbClr val="231F20"/>
                </a:solidFill>
                <a:latin typeface="Arimo"/>
                <a:ea typeface="Arimo"/>
                <a:cs typeface="Arimo"/>
                <a:sym typeface="Arimo"/>
              </a:rPr>
              <a:t> </a:t>
            </a:r>
          </a:p>
        </p:txBody>
      </p:sp>
      <p:sp>
        <p:nvSpPr>
          <p:cNvPr id="30" name="TextBox 30"/>
          <p:cNvSpPr txBox="1"/>
          <p:nvPr/>
        </p:nvSpPr>
        <p:spPr>
          <a:xfrm>
            <a:off x="935955" y="4693529"/>
            <a:ext cx="7874327" cy="192100"/>
          </a:xfrm>
          <a:prstGeom prst="rect">
            <a:avLst/>
          </a:prstGeom>
        </p:spPr>
        <p:txBody>
          <a:bodyPr lIns="0" tIns="0" rIns="0" bIns="0" rtlCol="0" anchor="t">
            <a:spAutoFit/>
          </a:bodyPr>
          <a:lstStyle/>
          <a:p>
            <a:pPr algn="l">
              <a:lnSpc>
                <a:spcPts val="1399"/>
              </a:lnSpc>
            </a:pPr>
            <a:r>
              <a:rPr lang="en-US" sz="1200">
                <a:solidFill>
                  <a:srgbClr val="231F20"/>
                </a:solidFill>
                <a:latin typeface="Arimo"/>
                <a:ea typeface="Arimo"/>
                <a:cs typeface="Arimo"/>
                <a:sym typeface="Arimo"/>
              </a:rPr>
              <a:t>• I can convey information, describe events, explain processes or combine ideas in different ways. LIT 2-28a</a:t>
            </a:r>
          </a:p>
        </p:txBody>
      </p:sp>
      <p:sp>
        <p:nvSpPr>
          <p:cNvPr id="31" name="TextBox 31"/>
          <p:cNvSpPr txBox="1"/>
          <p:nvPr/>
        </p:nvSpPr>
        <p:spPr>
          <a:xfrm>
            <a:off x="693001" y="309172"/>
            <a:ext cx="8865137" cy="365758"/>
          </a:xfrm>
          <a:prstGeom prst="rect">
            <a:avLst/>
          </a:prstGeom>
        </p:spPr>
        <p:txBody>
          <a:bodyPr lIns="0" tIns="0" rIns="0" bIns="0" rtlCol="0" anchor="t">
            <a:spAutoFit/>
          </a:bodyPr>
          <a:lstStyle/>
          <a:p>
            <a:pPr algn="l">
              <a:lnSpc>
                <a:spcPts val="2940"/>
              </a:lnSpc>
            </a:pPr>
            <a:r>
              <a:rPr lang="en-US" sz="2100">
                <a:solidFill>
                  <a:srgbClr val="F68A34"/>
                </a:solidFill>
                <a:latin typeface="Arimo"/>
                <a:ea typeface="Arimo"/>
                <a:cs typeface="Arimo"/>
                <a:sym typeface="Arimo"/>
              </a:rPr>
              <a:t>CURRICULUM FOR EXCELLENCE - EXPERIENCE AND OUTCOMES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5501" y="6857505"/>
            <a:ext cx="586007" cy="586007"/>
            <a:chOff x="0" y="0"/>
            <a:chExt cx="586003" cy="586003"/>
          </a:xfrm>
        </p:grpSpPr>
        <p:sp>
          <p:nvSpPr>
            <p:cNvPr id="3" name="Freeform 3"/>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solidFill>
          </p:spPr>
          <p:txBody>
            <a:bodyPr/>
            <a:lstStyle/>
            <a:p>
              <a:endParaRPr lang="en-US"/>
            </a:p>
          </p:txBody>
        </p:sp>
        <p:sp>
          <p:nvSpPr>
            <p:cNvPr id="4" name="Freeform 4"/>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solidFill>
          </p:spPr>
          <p:txBody>
            <a:bodyPr/>
            <a:lstStyle/>
            <a:p>
              <a:endParaRPr lang="en-US"/>
            </a:p>
          </p:txBody>
        </p:sp>
        <p:sp>
          <p:nvSpPr>
            <p:cNvPr id="5" name="Freeform 5"/>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solidFill>
          </p:spPr>
          <p:txBody>
            <a:bodyPr/>
            <a:lstStyle/>
            <a:p>
              <a:endParaRPr lang="en-US"/>
            </a:p>
          </p:txBody>
        </p:sp>
      </p:grpSp>
      <p:grpSp>
        <p:nvGrpSpPr>
          <p:cNvPr id="6" name="Group 6"/>
          <p:cNvGrpSpPr>
            <a:grpSpLocks noChangeAspect="1"/>
          </p:cNvGrpSpPr>
          <p:nvPr/>
        </p:nvGrpSpPr>
        <p:grpSpPr>
          <a:xfrm>
            <a:off x="613296" y="914895"/>
            <a:ext cx="10142201" cy="177803"/>
            <a:chOff x="0" y="0"/>
            <a:chExt cx="10142207" cy="177800"/>
          </a:xfrm>
        </p:grpSpPr>
        <p:sp>
          <p:nvSpPr>
            <p:cNvPr id="7" name="Freeform 7"/>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solidFill>
          </p:spPr>
          <p:txBody>
            <a:bodyPr/>
            <a:lstStyle/>
            <a:p>
              <a:endParaRPr lang="en-US"/>
            </a:p>
          </p:txBody>
        </p:sp>
        <p:sp>
          <p:nvSpPr>
            <p:cNvPr id="8" name="Freeform 8"/>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grpSp>
        <p:nvGrpSpPr>
          <p:cNvPr id="9" name="Group 9"/>
          <p:cNvGrpSpPr>
            <a:grpSpLocks noChangeAspect="1"/>
          </p:cNvGrpSpPr>
          <p:nvPr/>
        </p:nvGrpSpPr>
        <p:grpSpPr>
          <a:xfrm rot="10023540">
            <a:off x="6704457" y="6704790"/>
            <a:ext cx="4183351" cy="1274245"/>
            <a:chOff x="0" y="0"/>
            <a:chExt cx="5577802" cy="1698993"/>
          </a:xfrm>
        </p:grpSpPr>
        <p:sp>
          <p:nvSpPr>
            <p:cNvPr id="10" name="Freeform 10"/>
            <p:cNvSpPr/>
            <p:nvPr/>
          </p:nvSpPr>
          <p:spPr>
            <a:xfrm>
              <a:off x="0" y="0"/>
              <a:ext cx="5577840" cy="1699006"/>
            </a:xfrm>
            <a:custGeom>
              <a:avLst/>
              <a:gdLst/>
              <a:ahLst/>
              <a:cxnLst/>
              <a:rect l="l" t="t" r="r" b="b"/>
              <a:pathLst>
                <a:path w="5577840" h="1699006">
                  <a:moveTo>
                    <a:pt x="0" y="1699006"/>
                  </a:moveTo>
                  <a:lnTo>
                    <a:pt x="5577840" y="1693291"/>
                  </a:lnTo>
                  <a:lnTo>
                    <a:pt x="5577332" y="1191895"/>
                  </a:lnTo>
                  <a:lnTo>
                    <a:pt x="390398" y="0"/>
                  </a:lnTo>
                  <a:lnTo>
                    <a:pt x="0" y="1699006"/>
                  </a:lnTo>
                  <a:close/>
                </a:path>
              </a:pathLst>
            </a:custGeom>
            <a:blipFill>
              <a:blip r:embed="rId2"/>
              <a:stretch>
                <a:fillRect l="-2828" t="-1535" b="-8"/>
              </a:stretch>
            </a:blipFill>
          </p:spPr>
          <p:txBody>
            <a:bodyPr/>
            <a:lstStyle/>
            <a:p>
              <a:endParaRPr lang="en-US"/>
            </a:p>
          </p:txBody>
        </p:sp>
      </p:grpSp>
      <p:sp>
        <p:nvSpPr>
          <p:cNvPr id="11" name="TextBox 11"/>
          <p:cNvSpPr txBox="1"/>
          <p:nvPr/>
        </p:nvSpPr>
        <p:spPr>
          <a:xfrm>
            <a:off x="10304402" y="7160057"/>
            <a:ext cx="189338" cy="290703"/>
          </a:xfrm>
          <a:prstGeom prst="rect">
            <a:avLst/>
          </a:prstGeom>
        </p:spPr>
        <p:txBody>
          <a:bodyPr lIns="0" tIns="0" rIns="0" bIns="0" rtlCol="0" anchor="t">
            <a:spAutoFit/>
          </a:bodyPr>
          <a:lstStyle/>
          <a:p>
            <a:pPr algn="l">
              <a:lnSpc>
                <a:spcPts val="2351"/>
              </a:lnSpc>
            </a:pPr>
            <a:r>
              <a:rPr lang="en-US" sz="1679" b="1" spc="-57">
                <a:solidFill>
                  <a:srgbClr val="F68A34"/>
                </a:solidFill>
                <a:latin typeface="Open Sans Condensed Medium"/>
                <a:ea typeface="Open Sans Condensed Medium"/>
                <a:cs typeface="Open Sans Condensed Medium"/>
                <a:sym typeface="Open Sans Condensed Medium"/>
              </a:rPr>
              <a:t>21</a:t>
            </a:r>
          </a:p>
        </p:txBody>
      </p:sp>
      <p:sp>
        <p:nvSpPr>
          <p:cNvPr id="12" name="TextBox 12"/>
          <p:cNvSpPr txBox="1"/>
          <p:nvPr/>
        </p:nvSpPr>
        <p:spPr>
          <a:xfrm>
            <a:off x="720004" y="1174004"/>
            <a:ext cx="3455737" cy="587883"/>
          </a:xfrm>
          <a:prstGeom prst="rect">
            <a:avLst/>
          </a:prstGeom>
        </p:spPr>
        <p:txBody>
          <a:bodyPr lIns="0" tIns="0" rIns="0" bIns="0" rtlCol="0" anchor="t">
            <a:spAutoFit/>
          </a:bodyPr>
          <a:lstStyle/>
          <a:p>
            <a:pPr algn="l">
              <a:lnSpc>
                <a:spcPts val="1599"/>
              </a:lnSpc>
            </a:pPr>
            <a:r>
              <a:rPr lang="en-US" sz="1200" b="1">
                <a:solidFill>
                  <a:srgbClr val="F68A34"/>
                </a:solidFill>
                <a:latin typeface="Arimo Bold"/>
                <a:ea typeface="Arimo Bold"/>
                <a:cs typeface="Arimo Bold"/>
                <a:sym typeface="Arimo Bold"/>
              </a:rPr>
              <a:t>Engaging with the Performance / Workshop Expressive arts </a:t>
            </a:r>
            <a:r>
              <a:rPr lang="en-US" sz="1200">
                <a:solidFill>
                  <a:srgbClr val="231F20"/>
                </a:solidFill>
                <a:latin typeface="Arimo"/>
                <a:ea typeface="Arimo"/>
                <a:cs typeface="Arimo"/>
                <a:sym typeface="Arimo"/>
              </a:rPr>
              <a:t>Participation in performances and presentations</a:t>
            </a:r>
          </a:p>
        </p:txBody>
      </p:sp>
      <p:sp>
        <p:nvSpPr>
          <p:cNvPr id="13" name="TextBox 13"/>
          <p:cNvSpPr txBox="1"/>
          <p:nvPr/>
        </p:nvSpPr>
        <p:spPr>
          <a:xfrm>
            <a:off x="720004" y="1715786"/>
            <a:ext cx="43215" cy="325450"/>
          </a:xfrm>
          <a:prstGeom prst="rect">
            <a:avLst/>
          </a:prstGeom>
        </p:spPr>
        <p:txBody>
          <a:bodyPr lIns="0" tIns="0" rIns="0" bIns="0" rtlCol="0" anchor="t">
            <a:spAutoFit/>
          </a:bodyPr>
          <a:lstStyle/>
          <a:p>
            <a:pPr algn="l">
              <a:lnSpc>
                <a:spcPts val="2799"/>
              </a:lnSpc>
            </a:pPr>
            <a:r>
              <a:rPr lang="en-US" sz="1200">
                <a:solidFill>
                  <a:srgbClr val="231F20"/>
                </a:solidFill>
                <a:latin typeface="Arimo"/>
                <a:ea typeface="Arimo"/>
                <a:cs typeface="Arimo"/>
                <a:sym typeface="Arimo"/>
              </a:rPr>
              <a:t> </a:t>
            </a:r>
          </a:p>
        </p:txBody>
      </p:sp>
      <p:sp>
        <p:nvSpPr>
          <p:cNvPr id="14" name="TextBox 14"/>
          <p:cNvSpPr txBox="1"/>
          <p:nvPr/>
        </p:nvSpPr>
        <p:spPr>
          <a:xfrm>
            <a:off x="935955" y="1715786"/>
            <a:ext cx="9287361" cy="325450"/>
          </a:xfrm>
          <a:prstGeom prst="rect">
            <a:avLst/>
          </a:prstGeom>
        </p:spPr>
        <p:txBody>
          <a:bodyPr lIns="0" tIns="0" rIns="0" bIns="0" rtlCol="0" anchor="t">
            <a:spAutoFit/>
          </a:bodyPr>
          <a:lstStyle/>
          <a:p>
            <a:pPr algn="l">
              <a:lnSpc>
                <a:spcPts val="2799"/>
              </a:lnSpc>
            </a:pPr>
            <a:r>
              <a:rPr lang="en-US" sz="1200">
                <a:solidFill>
                  <a:srgbClr val="231F20"/>
                </a:solidFill>
                <a:latin typeface="Arimo"/>
                <a:ea typeface="Arimo"/>
                <a:cs typeface="Arimo"/>
                <a:sym typeface="Arimo"/>
              </a:rPr>
              <a:t>• I have experienced the energy and excitement of presenting/performing for audiences and being part of an audience for other </a:t>
            </a:r>
          </a:p>
        </p:txBody>
      </p:sp>
      <p:sp>
        <p:nvSpPr>
          <p:cNvPr id="15" name="TextBox 15"/>
          <p:cNvSpPr txBox="1"/>
          <p:nvPr/>
        </p:nvSpPr>
        <p:spPr>
          <a:xfrm>
            <a:off x="1164555" y="2118960"/>
            <a:ext cx="3516544"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people’s presentations/performances. EXA 2-01a</a:t>
            </a:r>
          </a:p>
        </p:txBody>
      </p:sp>
      <p:sp>
        <p:nvSpPr>
          <p:cNvPr id="16" name="TextBox 16"/>
          <p:cNvSpPr txBox="1"/>
          <p:nvPr/>
        </p:nvSpPr>
        <p:spPr>
          <a:xfrm>
            <a:off x="720004" y="2141134"/>
            <a:ext cx="475050" cy="306400"/>
          </a:xfrm>
          <a:prstGeom prst="rect">
            <a:avLst/>
          </a:prstGeom>
        </p:spPr>
        <p:txBody>
          <a:bodyPr lIns="0" tIns="0" rIns="0" bIns="0" rtlCol="0" anchor="t">
            <a:spAutoFit/>
          </a:bodyPr>
          <a:lstStyle/>
          <a:p>
            <a:pPr algn="l">
              <a:lnSpc>
                <a:spcPts val="2599"/>
              </a:lnSpc>
            </a:pPr>
            <a:r>
              <a:rPr lang="en-US" sz="1200">
                <a:solidFill>
                  <a:srgbClr val="231F20"/>
                </a:solidFill>
                <a:latin typeface="Arimo"/>
                <a:ea typeface="Arimo"/>
                <a:cs typeface="Arimo"/>
                <a:sym typeface="Arimo"/>
              </a:rPr>
              <a:t>Drama</a:t>
            </a:r>
          </a:p>
        </p:txBody>
      </p:sp>
      <p:sp>
        <p:nvSpPr>
          <p:cNvPr id="17" name="TextBox 17"/>
          <p:cNvSpPr txBox="1"/>
          <p:nvPr/>
        </p:nvSpPr>
        <p:spPr>
          <a:xfrm>
            <a:off x="720004" y="2525258"/>
            <a:ext cx="43215" cy="328574"/>
          </a:xfrm>
          <a:prstGeom prst="rect">
            <a:avLst/>
          </a:prstGeom>
        </p:spPr>
        <p:txBody>
          <a:bodyPr lIns="0" tIns="0" rIns="0" bIns="0" rtlCol="0" anchor="t">
            <a:spAutoFit/>
          </a:bodyPr>
          <a:lstStyle/>
          <a:p>
            <a:pPr algn="just">
              <a:lnSpc>
                <a:spcPts val="600"/>
              </a:lnSpc>
            </a:pPr>
            <a:r>
              <a:rPr lang="en-US" sz="1200">
                <a:solidFill>
                  <a:srgbClr val="231F20"/>
                </a:solidFill>
                <a:latin typeface="Arimo"/>
                <a:ea typeface="Arimo"/>
                <a:cs typeface="Arimo"/>
                <a:sym typeface="Arimo"/>
              </a:rPr>
              <a:t> </a:t>
            </a:r>
          </a:p>
          <a:p>
            <a:pPr algn="just">
              <a:lnSpc>
                <a:spcPts val="2599"/>
              </a:lnSpc>
            </a:pPr>
            <a:r>
              <a:rPr lang="en-US" sz="1200">
                <a:solidFill>
                  <a:srgbClr val="231F20"/>
                </a:solidFill>
                <a:latin typeface="Arimo"/>
                <a:ea typeface="Arimo"/>
                <a:cs typeface="Arimo"/>
                <a:sym typeface="Arimo"/>
              </a:rPr>
              <a:t> </a:t>
            </a:r>
          </a:p>
        </p:txBody>
      </p:sp>
      <p:sp>
        <p:nvSpPr>
          <p:cNvPr id="18" name="TextBox 18"/>
          <p:cNvSpPr txBox="1"/>
          <p:nvPr/>
        </p:nvSpPr>
        <p:spPr>
          <a:xfrm>
            <a:off x="935955" y="2525258"/>
            <a:ext cx="8993829" cy="328574"/>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Inspired by a range of stimuli, I can express and communicate my ideas, thoughts and feelings through drama. EXA 2-13a</a:t>
            </a:r>
          </a:p>
          <a:p>
            <a:pPr algn="l">
              <a:lnSpc>
                <a:spcPts val="2599"/>
              </a:lnSpc>
            </a:pPr>
            <a:r>
              <a:rPr lang="en-US" sz="1200">
                <a:solidFill>
                  <a:srgbClr val="231F20"/>
                </a:solidFill>
                <a:latin typeface="Arimo"/>
                <a:ea typeface="Arimo"/>
                <a:cs typeface="Arimo"/>
                <a:sym typeface="Arimo"/>
              </a:rPr>
              <a:t>• I can create, adapt and sustain different roles, experimenting with movement, expression and voice and using theatre arts </a:t>
            </a:r>
          </a:p>
        </p:txBody>
      </p:sp>
      <p:sp>
        <p:nvSpPr>
          <p:cNvPr id="19" name="TextBox 19"/>
          <p:cNvSpPr txBox="1"/>
          <p:nvPr/>
        </p:nvSpPr>
        <p:spPr>
          <a:xfrm>
            <a:off x="1177204" y="2931557"/>
            <a:ext cx="1621622"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technology. EXA 2-12a</a:t>
            </a:r>
          </a:p>
        </p:txBody>
      </p:sp>
      <p:sp>
        <p:nvSpPr>
          <p:cNvPr id="20" name="TextBox 20"/>
          <p:cNvSpPr txBox="1"/>
          <p:nvPr/>
        </p:nvSpPr>
        <p:spPr>
          <a:xfrm>
            <a:off x="720004" y="2953731"/>
            <a:ext cx="43215" cy="306400"/>
          </a:xfrm>
          <a:prstGeom prst="rect">
            <a:avLst/>
          </a:prstGeom>
        </p:spPr>
        <p:txBody>
          <a:bodyPr lIns="0" tIns="0" rIns="0" bIns="0" rtlCol="0" anchor="t">
            <a:spAutoFit/>
          </a:bodyPr>
          <a:lstStyle/>
          <a:p>
            <a:pPr algn="l">
              <a:lnSpc>
                <a:spcPts val="2599"/>
              </a:lnSpc>
            </a:pPr>
            <a:r>
              <a:rPr lang="en-US" sz="1200">
                <a:solidFill>
                  <a:srgbClr val="231F20"/>
                </a:solidFill>
                <a:latin typeface="Arimo"/>
                <a:ea typeface="Arimo"/>
                <a:cs typeface="Arimo"/>
                <a:sym typeface="Arimo"/>
              </a:rPr>
              <a:t> </a:t>
            </a:r>
          </a:p>
        </p:txBody>
      </p:sp>
      <p:sp>
        <p:nvSpPr>
          <p:cNvPr id="21" name="TextBox 21"/>
          <p:cNvSpPr txBox="1"/>
          <p:nvPr/>
        </p:nvSpPr>
        <p:spPr>
          <a:xfrm>
            <a:off x="935955" y="2953731"/>
            <a:ext cx="8627907" cy="306400"/>
          </a:xfrm>
          <a:prstGeom prst="rect">
            <a:avLst/>
          </a:prstGeom>
        </p:spPr>
        <p:txBody>
          <a:bodyPr lIns="0" tIns="0" rIns="0" bIns="0" rtlCol="0" anchor="t">
            <a:spAutoFit/>
          </a:bodyPr>
          <a:lstStyle/>
          <a:p>
            <a:pPr algn="l">
              <a:lnSpc>
                <a:spcPts val="2599"/>
              </a:lnSpc>
            </a:pPr>
            <a:r>
              <a:rPr lang="en-US" sz="1200">
                <a:solidFill>
                  <a:srgbClr val="231F20"/>
                </a:solidFill>
                <a:latin typeface="Arimo"/>
                <a:ea typeface="Arimo"/>
                <a:cs typeface="Arimo"/>
                <a:sym typeface="Arimo"/>
              </a:rPr>
              <a:t>• I have created and presented scripted or improvised drama, beginning to take account of audience and atmosphere. </a:t>
            </a:r>
          </a:p>
        </p:txBody>
      </p:sp>
      <p:sp>
        <p:nvSpPr>
          <p:cNvPr id="22" name="TextBox 22"/>
          <p:cNvSpPr txBox="1"/>
          <p:nvPr/>
        </p:nvSpPr>
        <p:spPr>
          <a:xfrm>
            <a:off x="1634404" y="3337855"/>
            <a:ext cx="751751"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EXA 2-14a</a:t>
            </a:r>
          </a:p>
        </p:txBody>
      </p:sp>
      <p:sp>
        <p:nvSpPr>
          <p:cNvPr id="23" name="TextBox 23"/>
          <p:cNvSpPr txBox="1"/>
          <p:nvPr/>
        </p:nvSpPr>
        <p:spPr>
          <a:xfrm>
            <a:off x="720004" y="3469072"/>
            <a:ext cx="2280733" cy="527609"/>
          </a:xfrm>
          <a:prstGeom prst="rect">
            <a:avLst/>
          </a:prstGeom>
        </p:spPr>
        <p:txBody>
          <a:bodyPr lIns="0" tIns="0" rIns="0" bIns="0" rtlCol="0" anchor="t">
            <a:spAutoFit/>
          </a:bodyPr>
          <a:lstStyle/>
          <a:p>
            <a:pPr algn="l">
              <a:lnSpc>
                <a:spcPts val="3000"/>
              </a:lnSpc>
            </a:pPr>
            <a:r>
              <a:rPr lang="en-US" sz="1200" b="1">
                <a:solidFill>
                  <a:srgbClr val="F68A34"/>
                </a:solidFill>
                <a:latin typeface="Arimo Bold"/>
                <a:ea typeface="Arimo Bold"/>
                <a:cs typeface="Arimo Bold"/>
                <a:sym typeface="Arimo Bold"/>
              </a:rPr>
              <a:t>Health and well-being</a:t>
            </a:r>
          </a:p>
          <a:p>
            <a:pPr algn="l">
              <a:lnSpc>
                <a:spcPts val="600"/>
              </a:lnSpc>
            </a:pPr>
            <a:r>
              <a:rPr lang="en-US" sz="1200">
                <a:solidFill>
                  <a:srgbClr val="231F20"/>
                </a:solidFill>
                <a:latin typeface="Arimo"/>
                <a:ea typeface="Arimo"/>
                <a:cs typeface="Arimo"/>
                <a:sym typeface="Arimo"/>
              </a:rPr>
              <a:t>Mental and emotional wellbeing</a:t>
            </a:r>
          </a:p>
        </p:txBody>
      </p:sp>
      <p:sp>
        <p:nvSpPr>
          <p:cNvPr id="24" name="TextBox 24"/>
          <p:cNvSpPr txBox="1"/>
          <p:nvPr/>
        </p:nvSpPr>
        <p:spPr>
          <a:xfrm>
            <a:off x="720004" y="3922004"/>
            <a:ext cx="43215"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 </a:t>
            </a:r>
          </a:p>
        </p:txBody>
      </p:sp>
      <p:sp>
        <p:nvSpPr>
          <p:cNvPr id="25" name="TextBox 25"/>
          <p:cNvSpPr txBox="1"/>
          <p:nvPr/>
        </p:nvSpPr>
        <p:spPr>
          <a:xfrm>
            <a:off x="935955" y="3922004"/>
            <a:ext cx="8731177"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 I make full use of and value the opportunities I am given to improve and manage my learning and, in turn, I can help to </a:t>
            </a:r>
          </a:p>
        </p:txBody>
      </p:sp>
      <p:sp>
        <p:nvSpPr>
          <p:cNvPr id="26" name="TextBox 26"/>
          <p:cNvSpPr txBox="1"/>
          <p:nvPr/>
        </p:nvSpPr>
        <p:spPr>
          <a:xfrm>
            <a:off x="1164698" y="4353754"/>
            <a:ext cx="4109561"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encourage learning and confidence in others. HWB 2-11a</a:t>
            </a:r>
          </a:p>
        </p:txBody>
      </p:sp>
      <p:sp>
        <p:nvSpPr>
          <p:cNvPr id="27" name="TextBox 27"/>
          <p:cNvSpPr txBox="1"/>
          <p:nvPr/>
        </p:nvSpPr>
        <p:spPr>
          <a:xfrm>
            <a:off x="720147" y="4375928"/>
            <a:ext cx="43215" cy="306400"/>
          </a:xfrm>
          <a:prstGeom prst="rect">
            <a:avLst/>
          </a:prstGeom>
        </p:spPr>
        <p:txBody>
          <a:bodyPr lIns="0" tIns="0" rIns="0" bIns="0" rtlCol="0" anchor="t">
            <a:spAutoFit/>
          </a:bodyPr>
          <a:lstStyle/>
          <a:p>
            <a:pPr algn="l">
              <a:lnSpc>
                <a:spcPts val="2599"/>
              </a:lnSpc>
            </a:pPr>
            <a:r>
              <a:rPr lang="en-US" sz="1200">
                <a:solidFill>
                  <a:srgbClr val="231F20"/>
                </a:solidFill>
                <a:latin typeface="Arimo"/>
                <a:ea typeface="Arimo"/>
                <a:cs typeface="Arimo"/>
                <a:sym typeface="Arimo"/>
              </a:rPr>
              <a:t> </a:t>
            </a:r>
          </a:p>
        </p:txBody>
      </p:sp>
      <p:sp>
        <p:nvSpPr>
          <p:cNvPr id="28" name="TextBox 28"/>
          <p:cNvSpPr txBox="1"/>
          <p:nvPr/>
        </p:nvSpPr>
        <p:spPr>
          <a:xfrm>
            <a:off x="936098" y="4375928"/>
            <a:ext cx="8800538" cy="306400"/>
          </a:xfrm>
          <a:prstGeom prst="rect">
            <a:avLst/>
          </a:prstGeom>
        </p:spPr>
        <p:txBody>
          <a:bodyPr lIns="0" tIns="0" rIns="0" bIns="0" rtlCol="0" anchor="t">
            <a:spAutoFit/>
          </a:bodyPr>
          <a:lstStyle/>
          <a:p>
            <a:pPr algn="l">
              <a:lnSpc>
                <a:spcPts val="2599"/>
              </a:lnSpc>
            </a:pPr>
            <a:r>
              <a:rPr lang="en-US" sz="1200">
                <a:solidFill>
                  <a:srgbClr val="231F20"/>
                </a:solidFill>
                <a:latin typeface="Arimo"/>
                <a:ea typeface="Arimo"/>
                <a:cs typeface="Arimo"/>
                <a:sym typeface="Arimo"/>
              </a:rPr>
              <a:t>• Through contributing my views, time and talents, I play a part in bringing about positive change in my school and wider </a:t>
            </a:r>
          </a:p>
        </p:txBody>
      </p:sp>
      <p:sp>
        <p:nvSpPr>
          <p:cNvPr id="29" name="TextBox 29"/>
          <p:cNvSpPr txBox="1"/>
          <p:nvPr/>
        </p:nvSpPr>
        <p:spPr>
          <a:xfrm>
            <a:off x="1164698" y="4760052"/>
            <a:ext cx="1687392"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community. HWB 2-13a</a:t>
            </a:r>
          </a:p>
        </p:txBody>
      </p:sp>
      <p:sp>
        <p:nvSpPr>
          <p:cNvPr id="30" name="TextBox 30"/>
          <p:cNvSpPr txBox="1"/>
          <p:nvPr/>
        </p:nvSpPr>
        <p:spPr>
          <a:xfrm>
            <a:off x="720147" y="4772701"/>
            <a:ext cx="43215" cy="315925"/>
          </a:xfrm>
          <a:prstGeom prst="rect">
            <a:avLst/>
          </a:prstGeom>
        </p:spPr>
        <p:txBody>
          <a:bodyPr lIns="0" tIns="0" rIns="0" bIns="0" rtlCol="0" anchor="t">
            <a:spAutoFit/>
          </a:bodyPr>
          <a:lstStyle/>
          <a:p>
            <a:pPr algn="l">
              <a:lnSpc>
                <a:spcPts val="2600"/>
              </a:lnSpc>
            </a:pPr>
            <a:r>
              <a:rPr lang="en-US" sz="1200">
                <a:solidFill>
                  <a:srgbClr val="231F20"/>
                </a:solidFill>
                <a:latin typeface="Arimo"/>
                <a:ea typeface="Arimo"/>
                <a:cs typeface="Arimo"/>
                <a:sym typeface="Arimo"/>
              </a:rPr>
              <a:t> </a:t>
            </a:r>
          </a:p>
        </p:txBody>
      </p:sp>
      <p:sp>
        <p:nvSpPr>
          <p:cNvPr id="31" name="TextBox 31"/>
          <p:cNvSpPr txBox="1"/>
          <p:nvPr/>
        </p:nvSpPr>
        <p:spPr>
          <a:xfrm>
            <a:off x="936098" y="4772701"/>
            <a:ext cx="8132578" cy="315925"/>
          </a:xfrm>
          <a:prstGeom prst="rect">
            <a:avLst/>
          </a:prstGeom>
        </p:spPr>
        <p:txBody>
          <a:bodyPr lIns="0" tIns="0" rIns="0" bIns="0" rtlCol="0" anchor="t">
            <a:spAutoFit/>
          </a:bodyPr>
          <a:lstStyle/>
          <a:p>
            <a:pPr algn="l">
              <a:lnSpc>
                <a:spcPts val="2600"/>
              </a:lnSpc>
            </a:pPr>
            <a:r>
              <a:rPr lang="en-US" sz="1200">
                <a:solidFill>
                  <a:srgbClr val="231F20"/>
                </a:solidFill>
                <a:latin typeface="Arimo"/>
                <a:ea typeface="Arimo"/>
                <a:cs typeface="Arimo"/>
                <a:sym typeface="Arimo"/>
              </a:rPr>
              <a:t>• I value the opportunities I am given to make friends and be part of a group in a range of situations. HWB 2-14a</a:t>
            </a:r>
          </a:p>
        </p:txBody>
      </p:sp>
      <p:sp>
        <p:nvSpPr>
          <p:cNvPr id="32" name="TextBox 32"/>
          <p:cNvSpPr txBox="1"/>
          <p:nvPr/>
        </p:nvSpPr>
        <p:spPr>
          <a:xfrm>
            <a:off x="720300" y="5102952"/>
            <a:ext cx="1359389" cy="315925"/>
          </a:xfrm>
          <a:prstGeom prst="rect">
            <a:avLst/>
          </a:prstGeom>
        </p:spPr>
        <p:txBody>
          <a:bodyPr lIns="0" tIns="0" rIns="0" bIns="0" rtlCol="0" anchor="t">
            <a:spAutoFit/>
          </a:bodyPr>
          <a:lstStyle/>
          <a:p>
            <a:pPr algn="l">
              <a:lnSpc>
                <a:spcPts val="2600"/>
              </a:lnSpc>
            </a:pPr>
            <a:r>
              <a:rPr lang="en-US" sz="1200">
                <a:solidFill>
                  <a:srgbClr val="231F20"/>
                </a:solidFill>
                <a:latin typeface="Arimo"/>
                <a:ea typeface="Arimo"/>
                <a:cs typeface="Arimo"/>
                <a:sym typeface="Arimo"/>
              </a:rPr>
              <a:t>Physical education</a:t>
            </a:r>
          </a:p>
        </p:txBody>
      </p:sp>
      <p:sp>
        <p:nvSpPr>
          <p:cNvPr id="33" name="TextBox 33"/>
          <p:cNvSpPr txBox="1"/>
          <p:nvPr/>
        </p:nvSpPr>
        <p:spPr>
          <a:xfrm>
            <a:off x="720300" y="5496601"/>
            <a:ext cx="43215"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a:t>
            </a:r>
          </a:p>
        </p:txBody>
      </p:sp>
      <p:sp>
        <p:nvSpPr>
          <p:cNvPr id="34" name="TextBox 34"/>
          <p:cNvSpPr txBox="1"/>
          <p:nvPr/>
        </p:nvSpPr>
        <p:spPr>
          <a:xfrm>
            <a:off x="936250" y="5496601"/>
            <a:ext cx="8757114"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 As I encounter new challenges and contexts for learning, I am encouraged and supported to demonstrate my ability to </a:t>
            </a:r>
          </a:p>
        </p:txBody>
      </p:sp>
      <p:sp>
        <p:nvSpPr>
          <p:cNvPr id="35" name="TextBox 35"/>
          <p:cNvSpPr txBox="1"/>
          <p:nvPr/>
        </p:nvSpPr>
        <p:spPr>
          <a:xfrm>
            <a:off x="1164850" y="5509250"/>
            <a:ext cx="7643489" cy="315925"/>
          </a:xfrm>
          <a:prstGeom prst="rect">
            <a:avLst/>
          </a:prstGeom>
        </p:spPr>
        <p:txBody>
          <a:bodyPr lIns="0" tIns="0" rIns="0" bIns="0" rtlCol="0" anchor="t">
            <a:spAutoFit/>
          </a:bodyPr>
          <a:lstStyle/>
          <a:p>
            <a:pPr algn="l">
              <a:lnSpc>
                <a:spcPts val="2600"/>
              </a:lnSpc>
            </a:pPr>
            <a:r>
              <a:rPr lang="en-US" sz="1200">
                <a:solidFill>
                  <a:srgbClr val="231F20"/>
                </a:solidFill>
                <a:latin typeface="Arimo"/>
                <a:ea typeface="Arimo"/>
                <a:cs typeface="Arimo"/>
                <a:sym typeface="Arimo"/>
              </a:rPr>
              <a:t>select, adapt and apply movement skills and strategies, creatively, accurately and with control. HWB 2-21a</a:t>
            </a:r>
          </a:p>
        </p:txBody>
      </p:sp>
      <p:sp>
        <p:nvSpPr>
          <p:cNvPr id="36" name="TextBox 36"/>
          <p:cNvSpPr txBox="1"/>
          <p:nvPr/>
        </p:nvSpPr>
        <p:spPr>
          <a:xfrm>
            <a:off x="720300" y="5869067"/>
            <a:ext cx="1502407" cy="489509"/>
          </a:xfrm>
          <a:prstGeom prst="rect">
            <a:avLst/>
          </a:prstGeom>
        </p:spPr>
        <p:txBody>
          <a:bodyPr lIns="0" tIns="0" rIns="0" bIns="0" rtlCol="0" anchor="t">
            <a:spAutoFit/>
          </a:bodyPr>
          <a:lstStyle/>
          <a:p>
            <a:pPr algn="l">
              <a:lnSpc>
                <a:spcPts val="2600"/>
              </a:lnSpc>
            </a:pPr>
            <a:r>
              <a:rPr lang="en-US" sz="1200" b="1">
                <a:solidFill>
                  <a:srgbClr val="F68A34"/>
                </a:solidFill>
                <a:latin typeface="Arimo Bold"/>
                <a:ea typeface="Arimo Bold"/>
                <a:cs typeface="Arimo Bold"/>
                <a:sym typeface="Arimo Bold"/>
              </a:rPr>
              <a:t>Literacy and English</a:t>
            </a:r>
          </a:p>
          <a:p>
            <a:pPr algn="l">
              <a:lnSpc>
                <a:spcPts val="600"/>
              </a:lnSpc>
            </a:pPr>
            <a:r>
              <a:rPr lang="en-US" sz="1200">
                <a:solidFill>
                  <a:srgbClr val="231F20"/>
                </a:solidFill>
                <a:latin typeface="Arimo"/>
                <a:ea typeface="Arimo"/>
                <a:cs typeface="Arimo"/>
                <a:sym typeface="Arimo"/>
              </a:rPr>
              <a:t>Listening and talking</a:t>
            </a:r>
          </a:p>
        </p:txBody>
      </p:sp>
      <p:sp>
        <p:nvSpPr>
          <p:cNvPr id="37" name="TextBox 37"/>
          <p:cNvSpPr txBox="1"/>
          <p:nvPr/>
        </p:nvSpPr>
        <p:spPr>
          <a:xfrm>
            <a:off x="720300" y="6283900"/>
            <a:ext cx="43215"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 </a:t>
            </a:r>
          </a:p>
        </p:txBody>
      </p:sp>
      <p:sp>
        <p:nvSpPr>
          <p:cNvPr id="38" name="TextBox 38"/>
          <p:cNvSpPr txBox="1"/>
          <p:nvPr/>
        </p:nvSpPr>
        <p:spPr>
          <a:xfrm>
            <a:off x="936250" y="6283900"/>
            <a:ext cx="120939"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 </a:t>
            </a:r>
          </a:p>
        </p:txBody>
      </p:sp>
      <p:sp>
        <p:nvSpPr>
          <p:cNvPr id="39" name="TextBox 39"/>
          <p:cNvSpPr txBox="1"/>
          <p:nvPr/>
        </p:nvSpPr>
        <p:spPr>
          <a:xfrm>
            <a:off x="1207218" y="6283900"/>
            <a:ext cx="9045664" cy="354025"/>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I am developing confidence when engaging with others within and beyond my place of learning. I can communicate in a clear, </a:t>
            </a:r>
          </a:p>
        </p:txBody>
      </p:sp>
      <p:sp>
        <p:nvSpPr>
          <p:cNvPr id="40" name="TextBox 40"/>
          <p:cNvSpPr txBox="1"/>
          <p:nvPr/>
        </p:nvSpPr>
        <p:spPr>
          <a:xfrm>
            <a:off x="1165012" y="6715649"/>
            <a:ext cx="6578356" cy="125425"/>
          </a:xfrm>
          <a:prstGeom prst="rect">
            <a:avLst/>
          </a:prstGeom>
        </p:spPr>
        <p:txBody>
          <a:bodyPr lIns="0" tIns="0" rIns="0" bIns="0" rtlCol="0" anchor="t">
            <a:spAutoFit/>
          </a:bodyPr>
          <a:lstStyle/>
          <a:p>
            <a:pPr algn="l">
              <a:lnSpc>
                <a:spcPts val="600"/>
              </a:lnSpc>
            </a:pPr>
            <a:r>
              <a:rPr lang="en-US" sz="1200">
                <a:solidFill>
                  <a:srgbClr val="231F20"/>
                </a:solidFill>
                <a:latin typeface="Arimo"/>
                <a:ea typeface="Arimo"/>
                <a:cs typeface="Arimo"/>
                <a:sym typeface="Arimo"/>
              </a:rPr>
              <a:t>expressive way and I am learning to select and organise resources independently. LIT 2-10a</a:t>
            </a:r>
          </a:p>
        </p:txBody>
      </p:sp>
      <p:sp>
        <p:nvSpPr>
          <p:cNvPr id="41" name="TextBox 41"/>
          <p:cNvSpPr txBox="1"/>
          <p:nvPr/>
        </p:nvSpPr>
        <p:spPr>
          <a:xfrm>
            <a:off x="693001" y="309172"/>
            <a:ext cx="8865137" cy="365758"/>
          </a:xfrm>
          <a:prstGeom prst="rect">
            <a:avLst/>
          </a:prstGeom>
        </p:spPr>
        <p:txBody>
          <a:bodyPr lIns="0" tIns="0" rIns="0" bIns="0" rtlCol="0" anchor="t">
            <a:spAutoFit/>
          </a:bodyPr>
          <a:lstStyle/>
          <a:p>
            <a:pPr algn="l">
              <a:lnSpc>
                <a:spcPts val="2940"/>
              </a:lnSpc>
            </a:pPr>
            <a:r>
              <a:rPr lang="en-US" sz="2100">
                <a:solidFill>
                  <a:srgbClr val="F68A34"/>
                </a:solidFill>
                <a:latin typeface="Arimo"/>
                <a:ea typeface="Arimo"/>
                <a:cs typeface="Arimo"/>
                <a:sym typeface="Arimo"/>
              </a:rPr>
              <a:t>CURRICULUM FOR EXCELLENCE - EXPERIENCE AND OUTCOMES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
            <a:ext cx="10692003" cy="7559993"/>
          </a:xfrm>
          <a:custGeom>
            <a:avLst/>
            <a:gdLst/>
            <a:ahLst/>
            <a:cxnLst/>
            <a:rect l="l" t="t" r="r" b="b"/>
            <a:pathLst>
              <a:path w="10692003" h="7559993">
                <a:moveTo>
                  <a:pt x="0" y="0"/>
                </a:moveTo>
                <a:lnTo>
                  <a:pt x="10692003" y="0"/>
                </a:lnTo>
                <a:lnTo>
                  <a:pt x="10692003" y="7559992"/>
                </a:lnTo>
                <a:lnTo>
                  <a:pt x="0" y="7559992"/>
                </a:lnTo>
                <a:lnTo>
                  <a:pt x="0" y="0"/>
                </a:lnTo>
                <a:close/>
              </a:path>
            </a:pathLst>
          </a:custGeom>
          <a:blipFill>
            <a:blip r:embed="rId2"/>
            <a:stretch>
              <a:fillRect l="-137" t="-199" r="-137" b="-202"/>
            </a:stretch>
          </a:blipFill>
        </p:spPr>
        <p:txBody>
          <a:bodyPr/>
          <a:lstStyle/>
          <a:p>
            <a:endParaRPr lang="en-US"/>
          </a:p>
        </p:txBody>
      </p:sp>
      <p:sp>
        <p:nvSpPr>
          <p:cNvPr id="3" name="Freeform 3"/>
          <p:cNvSpPr/>
          <p:nvPr/>
        </p:nvSpPr>
        <p:spPr>
          <a:xfrm>
            <a:off x="0" y="0"/>
            <a:ext cx="10680697" cy="7556497"/>
          </a:xfrm>
          <a:custGeom>
            <a:avLst/>
            <a:gdLst/>
            <a:ahLst/>
            <a:cxnLst/>
            <a:rect l="l" t="t" r="r" b="b"/>
            <a:pathLst>
              <a:path w="10680697" h="7556497">
                <a:moveTo>
                  <a:pt x="0" y="0"/>
                </a:moveTo>
                <a:lnTo>
                  <a:pt x="10680697" y="0"/>
                </a:lnTo>
                <a:lnTo>
                  <a:pt x="10680697" y="7556497"/>
                </a:lnTo>
                <a:lnTo>
                  <a:pt x="0" y="7556497"/>
                </a:lnTo>
                <a:lnTo>
                  <a:pt x="0" y="0"/>
                </a:lnTo>
                <a:close/>
              </a:path>
            </a:pathLst>
          </a:custGeom>
          <a:blipFill>
            <a:blip r:embed="rId3"/>
            <a:stretch>
              <a:fillRect/>
            </a:stretch>
          </a:blipFill>
        </p:spPr>
        <p:txBody>
          <a:bodyPr/>
          <a:lstStyle/>
          <a:p>
            <a:endParaRPr lang="en-US"/>
          </a:p>
        </p:txBody>
      </p:sp>
      <p:grpSp>
        <p:nvGrpSpPr>
          <p:cNvPr id="4" name="Group 4"/>
          <p:cNvGrpSpPr>
            <a:grpSpLocks noChangeAspect="1"/>
          </p:cNvGrpSpPr>
          <p:nvPr/>
        </p:nvGrpSpPr>
        <p:grpSpPr>
          <a:xfrm>
            <a:off x="-63503" y="-63494"/>
            <a:ext cx="10819000" cy="7686989"/>
            <a:chOff x="0" y="0"/>
            <a:chExt cx="10819003" cy="7686992"/>
          </a:xfrm>
        </p:grpSpPr>
        <p:sp>
          <p:nvSpPr>
            <p:cNvPr id="5" name="Freeform 5"/>
            <p:cNvSpPr/>
            <p:nvPr/>
          </p:nvSpPr>
          <p:spPr>
            <a:xfrm>
              <a:off x="63500" y="63500"/>
              <a:ext cx="10692003" cy="7560056"/>
            </a:xfrm>
            <a:custGeom>
              <a:avLst/>
              <a:gdLst/>
              <a:ahLst/>
              <a:cxnLst/>
              <a:rect l="l" t="t" r="r" b="b"/>
              <a:pathLst>
                <a:path w="10692003" h="7560056">
                  <a:moveTo>
                    <a:pt x="8601075" y="0"/>
                  </a:moveTo>
                  <a:lnTo>
                    <a:pt x="0" y="1516634"/>
                  </a:lnTo>
                  <a:lnTo>
                    <a:pt x="0" y="7560056"/>
                  </a:lnTo>
                  <a:lnTo>
                    <a:pt x="3493135" y="7560056"/>
                  </a:lnTo>
                  <a:lnTo>
                    <a:pt x="10692003" y="6290691"/>
                  </a:lnTo>
                  <a:lnTo>
                    <a:pt x="10692003" y="0"/>
                  </a:lnTo>
                  <a:close/>
                </a:path>
              </a:pathLst>
            </a:custGeom>
            <a:solidFill>
              <a:srgbClr val="FFFFFF"/>
            </a:solidFill>
          </p:spPr>
          <p:txBody>
            <a:bodyPr/>
            <a:lstStyle/>
            <a:p>
              <a:endParaRPr lang="en-US"/>
            </a:p>
          </p:txBody>
        </p:sp>
        <p:sp>
          <p:nvSpPr>
            <p:cNvPr id="6" name="Freeform 6"/>
            <p:cNvSpPr/>
            <p:nvPr/>
          </p:nvSpPr>
          <p:spPr>
            <a:xfrm>
              <a:off x="5949442" y="4104132"/>
              <a:ext cx="1875536" cy="7620"/>
            </a:xfrm>
            <a:custGeom>
              <a:avLst/>
              <a:gdLst/>
              <a:ahLst/>
              <a:cxnLst/>
              <a:rect l="l" t="t" r="r" b="b"/>
              <a:pathLst>
                <a:path w="1875536" h="7620">
                  <a:moveTo>
                    <a:pt x="0" y="0"/>
                  </a:moveTo>
                  <a:lnTo>
                    <a:pt x="1875536" y="0"/>
                  </a:lnTo>
                  <a:lnTo>
                    <a:pt x="1875536" y="7620"/>
                  </a:lnTo>
                  <a:lnTo>
                    <a:pt x="0" y="7620"/>
                  </a:lnTo>
                  <a:close/>
                </a:path>
              </a:pathLst>
            </a:custGeom>
            <a:solidFill>
              <a:srgbClr val="231F20"/>
            </a:solidFill>
          </p:spPr>
          <p:txBody>
            <a:bodyPr/>
            <a:lstStyle/>
            <a:p>
              <a:endParaRPr lang="en-US"/>
            </a:p>
          </p:txBody>
        </p:sp>
      </p:grpSp>
      <p:grpSp>
        <p:nvGrpSpPr>
          <p:cNvPr id="7" name="Group 7"/>
          <p:cNvGrpSpPr>
            <a:grpSpLocks noChangeAspect="1"/>
          </p:cNvGrpSpPr>
          <p:nvPr/>
        </p:nvGrpSpPr>
        <p:grpSpPr>
          <a:xfrm>
            <a:off x="5199217" y="4800752"/>
            <a:ext cx="4924006" cy="177803"/>
            <a:chOff x="0" y="0"/>
            <a:chExt cx="4924006" cy="177800"/>
          </a:xfrm>
        </p:grpSpPr>
        <p:sp>
          <p:nvSpPr>
            <p:cNvPr id="8" name="Freeform 8"/>
            <p:cNvSpPr/>
            <p:nvPr/>
          </p:nvSpPr>
          <p:spPr>
            <a:xfrm>
              <a:off x="88900" y="82550"/>
              <a:ext cx="4771644" cy="12700"/>
            </a:xfrm>
            <a:custGeom>
              <a:avLst/>
              <a:gdLst/>
              <a:ahLst/>
              <a:cxnLst/>
              <a:rect l="l" t="t" r="r" b="b"/>
              <a:pathLst>
                <a:path w="4771644" h="12700">
                  <a:moveTo>
                    <a:pt x="0" y="0"/>
                  </a:moveTo>
                  <a:lnTo>
                    <a:pt x="0" y="12700"/>
                  </a:lnTo>
                  <a:lnTo>
                    <a:pt x="4771644" y="12700"/>
                  </a:lnTo>
                  <a:lnTo>
                    <a:pt x="4771644" y="0"/>
                  </a:lnTo>
                  <a:close/>
                </a:path>
              </a:pathLst>
            </a:custGeom>
            <a:solidFill>
              <a:srgbClr val="F68A34"/>
            </a:solidFill>
          </p:spPr>
          <p:txBody>
            <a:bodyPr/>
            <a:lstStyle/>
            <a:p>
              <a:endParaRPr lang="en-US"/>
            </a:p>
          </p:txBody>
        </p:sp>
        <p:sp>
          <p:nvSpPr>
            <p:cNvPr id="9" name="Freeform 9"/>
            <p:cNvSpPr/>
            <p:nvPr/>
          </p:nvSpPr>
          <p:spPr>
            <a:xfrm>
              <a:off x="63500" y="63500"/>
              <a:ext cx="50800" cy="50800"/>
            </a:xfrm>
            <a:custGeom>
              <a:avLst/>
              <a:gdLst/>
              <a:ahLst/>
              <a:cxnLst/>
              <a:rect l="l" t="t" r="r" b="b"/>
              <a:pathLst>
                <a:path w="50800" h="50800">
                  <a:moveTo>
                    <a:pt x="25400" y="50800"/>
                  </a:moveTo>
                  <a:cubicBezTo>
                    <a:pt x="39497" y="50800"/>
                    <a:pt x="50800" y="39370"/>
                    <a:pt x="50800" y="25400"/>
                  </a:cubicBezTo>
                  <a:cubicBezTo>
                    <a:pt x="50800" y="11430"/>
                    <a:pt x="39497" y="0"/>
                    <a:pt x="25400" y="0"/>
                  </a:cubicBezTo>
                  <a:cubicBezTo>
                    <a:pt x="11303" y="0"/>
                    <a:pt x="0" y="11430"/>
                    <a:pt x="0" y="25400"/>
                  </a:cubicBezTo>
                  <a:cubicBezTo>
                    <a:pt x="0" y="39370"/>
                    <a:pt x="11303" y="50800"/>
                    <a:pt x="25400" y="50800"/>
                  </a:cubicBezTo>
                </a:path>
              </a:pathLst>
            </a:custGeom>
            <a:solidFill>
              <a:srgbClr val="F68A34"/>
            </a:solidFill>
          </p:spPr>
          <p:txBody>
            <a:bodyPr/>
            <a:lstStyle/>
            <a:p>
              <a:endParaRPr lang="en-US"/>
            </a:p>
          </p:txBody>
        </p:sp>
      </p:grpSp>
      <p:sp>
        <p:nvSpPr>
          <p:cNvPr id="10" name="Freeform 10"/>
          <p:cNvSpPr/>
          <p:nvPr/>
        </p:nvSpPr>
        <p:spPr>
          <a:xfrm>
            <a:off x="-63503" y="-58093"/>
            <a:ext cx="10819000" cy="1668980"/>
          </a:xfrm>
          <a:custGeom>
            <a:avLst/>
            <a:gdLst/>
            <a:ahLst/>
            <a:cxnLst/>
            <a:rect l="l" t="t" r="r" b="b"/>
            <a:pathLst>
              <a:path w="10819000" h="1668980">
                <a:moveTo>
                  <a:pt x="0" y="0"/>
                </a:moveTo>
                <a:lnTo>
                  <a:pt x="10819000" y="0"/>
                </a:lnTo>
                <a:lnTo>
                  <a:pt x="10819000" y="1668980"/>
                </a:lnTo>
                <a:lnTo>
                  <a:pt x="0" y="1668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4708769" y="6182069"/>
            <a:ext cx="6046737" cy="1441436"/>
          </a:xfrm>
          <a:custGeom>
            <a:avLst/>
            <a:gdLst/>
            <a:ahLst/>
            <a:cxnLst/>
            <a:rect l="l" t="t" r="r" b="b"/>
            <a:pathLst>
              <a:path w="6046737" h="1441436">
                <a:moveTo>
                  <a:pt x="0" y="0"/>
                </a:moveTo>
                <a:lnTo>
                  <a:pt x="6046737" y="0"/>
                </a:lnTo>
                <a:lnTo>
                  <a:pt x="6046737" y="1441436"/>
                </a:lnTo>
                <a:lnTo>
                  <a:pt x="0" y="14414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808821">
            <a:off x="271752" y="2953194"/>
            <a:ext cx="5314165" cy="1578513"/>
          </a:xfrm>
          <a:custGeom>
            <a:avLst/>
            <a:gdLst/>
            <a:ahLst/>
            <a:cxnLst/>
            <a:rect l="l" t="t" r="r" b="b"/>
            <a:pathLst>
              <a:path w="5314165" h="1578513">
                <a:moveTo>
                  <a:pt x="0" y="0"/>
                </a:moveTo>
                <a:lnTo>
                  <a:pt x="5314165" y="0"/>
                </a:lnTo>
                <a:lnTo>
                  <a:pt x="5314165" y="1578512"/>
                </a:lnTo>
                <a:lnTo>
                  <a:pt x="0" y="1578512"/>
                </a:lnTo>
                <a:lnTo>
                  <a:pt x="0" y="0"/>
                </a:lnTo>
                <a:close/>
              </a:path>
            </a:pathLst>
          </a:custGeom>
          <a:blipFill>
            <a:blip r:embed="rId8"/>
            <a:stretch>
              <a:fillRect l="-6111" r="-3798" b="-423920"/>
            </a:stretch>
          </a:blipFill>
        </p:spPr>
        <p:txBody>
          <a:bodyPr/>
          <a:lstStyle/>
          <a:p>
            <a:endParaRPr lang="en-US"/>
          </a:p>
        </p:txBody>
      </p:sp>
      <p:sp>
        <p:nvSpPr>
          <p:cNvPr id="13" name="Freeform 13"/>
          <p:cNvSpPr/>
          <p:nvPr/>
        </p:nvSpPr>
        <p:spPr>
          <a:xfrm rot="-816883">
            <a:off x="903830" y="1300010"/>
            <a:ext cx="2716954" cy="1580362"/>
          </a:xfrm>
          <a:custGeom>
            <a:avLst/>
            <a:gdLst/>
            <a:ahLst/>
            <a:cxnLst/>
            <a:rect l="l" t="t" r="r" b="b"/>
            <a:pathLst>
              <a:path w="2716954" h="1580362">
                <a:moveTo>
                  <a:pt x="0" y="0"/>
                </a:moveTo>
                <a:lnTo>
                  <a:pt x="2716954" y="0"/>
                </a:lnTo>
                <a:lnTo>
                  <a:pt x="2716954" y="1580362"/>
                </a:lnTo>
                <a:lnTo>
                  <a:pt x="0" y="1580362"/>
                </a:lnTo>
                <a:lnTo>
                  <a:pt x="0" y="0"/>
                </a:lnTo>
                <a:close/>
              </a:path>
            </a:pathLst>
          </a:custGeom>
          <a:blipFill>
            <a:blip r:embed="rId9"/>
            <a:stretch>
              <a:fillRect/>
            </a:stretch>
          </a:blipFill>
        </p:spPr>
        <p:txBody>
          <a:bodyPr/>
          <a:lstStyle/>
          <a:p>
            <a:endParaRPr lang="en-US"/>
          </a:p>
        </p:txBody>
      </p:sp>
      <p:sp>
        <p:nvSpPr>
          <p:cNvPr id="14" name="Freeform 14"/>
          <p:cNvSpPr/>
          <p:nvPr/>
        </p:nvSpPr>
        <p:spPr>
          <a:xfrm>
            <a:off x="551567" y="5526429"/>
            <a:ext cx="1190187" cy="1513752"/>
          </a:xfrm>
          <a:custGeom>
            <a:avLst/>
            <a:gdLst/>
            <a:ahLst/>
            <a:cxnLst/>
            <a:rect l="l" t="t" r="r" b="b"/>
            <a:pathLst>
              <a:path w="1190187" h="1513752">
                <a:moveTo>
                  <a:pt x="0" y="0"/>
                </a:moveTo>
                <a:lnTo>
                  <a:pt x="1190187" y="0"/>
                </a:lnTo>
                <a:lnTo>
                  <a:pt x="1190187" y="1513752"/>
                </a:lnTo>
                <a:lnTo>
                  <a:pt x="0" y="15137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992744">
            <a:off x="2928835" y="4648724"/>
            <a:ext cx="1341506" cy="2594371"/>
          </a:xfrm>
          <a:custGeom>
            <a:avLst/>
            <a:gdLst/>
            <a:ahLst/>
            <a:cxnLst/>
            <a:rect l="l" t="t" r="r" b="b"/>
            <a:pathLst>
              <a:path w="1341506" h="2594371">
                <a:moveTo>
                  <a:pt x="0" y="0"/>
                </a:moveTo>
                <a:lnTo>
                  <a:pt x="1341506" y="0"/>
                </a:lnTo>
                <a:lnTo>
                  <a:pt x="1341506" y="2594371"/>
                </a:lnTo>
                <a:lnTo>
                  <a:pt x="0" y="25943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TextBox 16"/>
          <p:cNvSpPr txBox="1"/>
          <p:nvPr/>
        </p:nvSpPr>
        <p:spPr>
          <a:xfrm>
            <a:off x="5886002" y="455209"/>
            <a:ext cx="4471175" cy="3119714"/>
          </a:xfrm>
          <a:prstGeom prst="rect">
            <a:avLst/>
          </a:prstGeom>
        </p:spPr>
        <p:txBody>
          <a:bodyPr lIns="0" tIns="0" rIns="0" bIns="0" rtlCol="0" anchor="t">
            <a:spAutoFit/>
          </a:bodyPr>
          <a:lstStyle/>
          <a:p>
            <a:pPr algn="l">
              <a:lnSpc>
                <a:spcPts val="6370"/>
              </a:lnSpc>
            </a:pPr>
            <a:r>
              <a:rPr lang="en-US" sz="4550" spc="27">
                <a:solidFill>
                  <a:srgbClr val="F68A34"/>
                </a:solidFill>
                <a:latin typeface="Arimo"/>
                <a:ea typeface="Arimo"/>
                <a:cs typeface="Arimo"/>
                <a:sym typeface="Arimo"/>
              </a:rPr>
              <a:t>HELLO PUPILS!</a:t>
            </a:r>
          </a:p>
          <a:p>
            <a:pPr algn="l">
              <a:lnSpc>
                <a:spcPts val="1551"/>
              </a:lnSpc>
            </a:pPr>
            <a:endParaRPr lang="en-US" sz="4550" spc="27">
              <a:solidFill>
                <a:srgbClr val="F68A34"/>
              </a:solidFill>
              <a:latin typeface="Arimo"/>
              <a:ea typeface="Arimo"/>
              <a:cs typeface="Arimo"/>
              <a:sym typeface="Arimo"/>
            </a:endParaRPr>
          </a:p>
          <a:p>
            <a:pPr algn="l">
              <a:lnSpc>
                <a:spcPts val="1833"/>
              </a:lnSpc>
            </a:pPr>
            <a:r>
              <a:rPr lang="en-US" sz="1375" spc="1">
                <a:solidFill>
                  <a:srgbClr val="231F20"/>
                </a:solidFill>
                <a:latin typeface="Arimo"/>
                <a:ea typeface="Arimo"/>
                <a:cs typeface="Arimo"/>
                <a:sym typeface="Arimo"/>
              </a:rPr>
              <a:t>Thank you for joining us for our production of Ross MacKay’s’ </a:t>
            </a:r>
            <a:r>
              <a:rPr lang="en-US" sz="1375" b="1" i="1" spc="1">
                <a:solidFill>
                  <a:srgbClr val="231F20"/>
                </a:solidFill>
                <a:latin typeface="Arimo Bold Italics"/>
                <a:ea typeface="Arimo Bold Italics"/>
                <a:cs typeface="Arimo Bold Italics"/>
                <a:sym typeface="Arimo Bold Italics"/>
              </a:rPr>
              <a:t>Treasure Island</a:t>
            </a:r>
            <a:r>
              <a:rPr lang="en-US" sz="1375" spc="1">
                <a:solidFill>
                  <a:srgbClr val="231F20"/>
                </a:solidFill>
                <a:latin typeface="Arimo"/>
                <a:ea typeface="Arimo"/>
                <a:cs typeface="Arimo"/>
                <a:sym typeface="Arimo"/>
              </a:rPr>
              <a:t>! We hope you’ve been able to come and see the show, or that you plan to. Not to worry if not, you can still do all our </a:t>
            </a:r>
            <a:r>
              <a:rPr lang="en-US" sz="1375" b="1" i="1" spc="1">
                <a:solidFill>
                  <a:srgbClr val="231F20"/>
                </a:solidFill>
                <a:latin typeface="Arimo Bold Italics"/>
                <a:ea typeface="Arimo Bold Italics"/>
                <a:cs typeface="Arimo Bold Italics"/>
                <a:sym typeface="Arimo Bold Italics"/>
              </a:rPr>
              <a:t>Treasure Island</a:t>
            </a:r>
            <a:r>
              <a:rPr lang="en-US" sz="1375" spc="1">
                <a:solidFill>
                  <a:srgbClr val="231F20"/>
                </a:solidFill>
                <a:latin typeface="Arimo"/>
                <a:ea typeface="Arimo"/>
                <a:cs typeface="Arimo"/>
                <a:sym typeface="Arimo"/>
              </a:rPr>
              <a:t> based activities! We would love to hear about the work and conversations you have with these activities. Please feel free to contact us at any point by emailing Tanya,  Scottish Theatre Producers Engagement Coordinator directly at: tanya.m.mclaughlin@gmail.com</a:t>
            </a:r>
          </a:p>
        </p:txBody>
      </p:sp>
      <p:sp>
        <p:nvSpPr>
          <p:cNvPr id="17" name="TextBox 17"/>
          <p:cNvSpPr txBox="1"/>
          <p:nvPr/>
        </p:nvSpPr>
        <p:spPr>
          <a:xfrm>
            <a:off x="5199217" y="4940456"/>
            <a:ext cx="4222109" cy="1768742"/>
          </a:xfrm>
          <a:prstGeom prst="rect">
            <a:avLst/>
          </a:prstGeom>
        </p:spPr>
        <p:txBody>
          <a:bodyPr lIns="0" tIns="0" rIns="0" bIns="0" rtlCol="0" anchor="t">
            <a:spAutoFit/>
          </a:bodyPr>
          <a:lstStyle/>
          <a:p>
            <a:pPr algn="l">
              <a:lnSpc>
                <a:spcPts val="1732"/>
              </a:lnSpc>
            </a:pPr>
            <a:r>
              <a:rPr lang="en-US" sz="1299">
                <a:solidFill>
                  <a:srgbClr val="231F20"/>
                </a:solidFill>
                <a:latin typeface="Arimo"/>
                <a:ea typeface="Arimo"/>
                <a:cs typeface="Arimo"/>
                <a:sym typeface="Arimo"/>
              </a:rPr>
              <a:t>This is a story all about Pirates, so be warned you may see some ghastly sights. Please be prepared for scabby parrots, missing limbs, gunshots, blood... a fair bit of blood, fire and even death. In all seriousness, this might make you feel a bit queasy if you are of a sensitive disposition, and that is ok. But please remember it’s all done through the magic of theatre, and no one is ever in any real danger!</a:t>
            </a:r>
          </a:p>
        </p:txBody>
      </p:sp>
      <p:sp>
        <p:nvSpPr>
          <p:cNvPr id="18" name="TextBox 18"/>
          <p:cNvSpPr txBox="1"/>
          <p:nvPr/>
        </p:nvSpPr>
        <p:spPr>
          <a:xfrm>
            <a:off x="5199217" y="4180503"/>
            <a:ext cx="4771644" cy="608115"/>
          </a:xfrm>
          <a:prstGeom prst="rect">
            <a:avLst/>
          </a:prstGeom>
        </p:spPr>
        <p:txBody>
          <a:bodyPr wrap="square" lIns="0" tIns="0" rIns="0" bIns="0" rtlCol="0" anchor="t">
            <a:spAutoFit/>
          </a:bodyPr>
          <a:lstStyle/>
          <a:p>
            <a:pPr algn="l">
              <a:lnSpc>
                <a:spcPts val="5180"/>
              </a:lnSpc>
            </a:pPr>
            <a:r>
              <a:rPr lang="en-US" sz="3700" spc="33" dirty="0">
                <a:solidFill>
                  <a:srgbClr val="F68A34"/>
                </a:solidFill>
                <a:latin typeface="Arimo"/>
                <a:ea typeface="Arimo"/>
                <a:cs typeface="Arimo"/>
                <a:sym typeface="Arimo"/>
              </a:rPr>
              <a:t>TRIGGER WARNING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355380">
            <a:off x="3533632" y="6210490"/>
            <a:ext cx="5173104" cy="1620736"/>
            <a:chOff x="0" y="0"/>
            <a:chExt cx="6897472" cy="2160981"/>
          </a:xfrm>
        </p:grpSpPr>
        <p:sp>
          <p:nvSpPr>
            <p:cNvPr id="3" name="Freeform 3"/>
            <p:cNvSpPr/>
            <p:nvPr/>
          </p:nvSpPr>
          <p:spPr>
            <a:xfrm>
              <a:off x="0" y="0"/>
              <a:ext cx="6897497" cy="2161032"/>
            </a:xfrm>
            <a:custGeom>
              <a:avLst/>
              <a:gdLst/>
              <a:ahLst/>
              <a:cxnLst/>
              <a:rect l="l" t="t" r="r" b="b"/>
              <a:pathLst>
                <a:path w="6897497" h="2161032">
                  <a:moveTo>
                    <a:pt x="6894576" y="0"/>
                  </a:moveTo>
                  <a:lnTo>
                    <a:pt x="0" y="129667"/>
                  </a:lnTo>
                  <a:lnTo>
                    <a:pt x="1143" y="953262"/>
                  </a:lnTo>
                  <a:lnTo>
                    <a:pt x="1778" y="1445641"/>
                  </a:lnTo>
                  <a:lnTo>
                    <a:pt x="6897497" y="2161032"/>
                  </a:lnTo>
                  <a:lnTo>
                    <a:pt x="6897115" y="1858010"/>
                  </a:lnTo>
                  <a:lnTo>
                    <a:pt x="6894576" y="0"/>
                  </a:lnTo>
                  <a:close/>
                </a:path>
              </a:pathLst>
            </a:custGeom>
            <a:blipFill>
              <a:blip r:embed="rId2"/>
              <a:stretch>
                <a:fillRect l="-4" t="-4971" b="-2528"/>
              </a:stretch>
            </a:blipFill>
          </p:spPr>
          <p:txBody>
            <a:bodyPr/>
            <a:lstStyle/>
            <a:p>
              <a:endParaRPr lang="en-US"/>
            </a:p>
          </p:txBody>
        </p:sp>
      </p:grpSp>
      <p:grpSp>
        <p:nvGrpSpPr>
          <p:cNvPr id="4" name="Group 4"/>
          <p:cNvGrpSpPr>
            <a:grpSpLocks noChangeAspect="1"/>
          </p:cNvGrpSpPr>
          <p:nvPr/>
        </p:nvGrpSpPr>
        <p:grpSpPr>
          <a:xfrm>
            <a:off x="7992008" y="10"/>
            <a:ext cx="2699995" cy="7559993"/>
            <a:chOff x="0" y="0"/>
            <a:chExt cx="2699995" cy="7559992"/>
          </a:xfrm>
        </p:grpSpPr>
        <p:sp>
          <p:nvSpPr>
            <p:cNvPr id="5" name="Freeform 5"/>
            <p:cNvSpPr/>
            <p:nvPr/>
          </p:nvSpPr>
          <p:spPr>
            <a:xfrm>
              <a:off x="0" y="0"/>
              <a:ext cx="2700020" cy="7560056"/>
            </a:xfrm>
            <a:custGeom>
              <a:avLst/>
              <a:gdLst/>
              <a:ahLst/>
              <a:cxnLst/>
              <a:rect l="l" t="t" r="r" b="b"/>
              <a:pathLst>
                <a:path w="2700020" h="7560056">
                  <a:moveTo>
                    <a:pt x="0" y="7560056"/>
                  </a:moveTo>
                  <a:lnTo>
                    <a:pt x="2700020" y="7560056"/>
                  </a:lnTo>
                  <a:lnTo>
                    <a:pt x="2700020" y="0"/>
                  </a:lnTo>
                  <a:lnTo>
                    <a:pt x="0" y="0"/>
                  </a:lnTo>
                  <a:close/>
                </a:path>
              </a:pathLst>
            </a:custGeom>
            <a:solidFill>
              <a:srgbClr val="000000"/>
            </a:solidFill>
          </p:spPr>
          <p:txBody>
            <a:bodyPr/>
            <a:lstStyle/>
            <a:p>
              <a:endParaRPr lang="en-US"/>
            </a:p>
          </p:txBody>
        </p:sp>
      </p:grpSp>
      <p:sp>
        <p:nvSpPr>
          <p:cNvPr id="6" name="Freeform 6"/>
          <p:cNvSpPr/>
          <p:nvPr/>
        </p:nvSpPr>
        <p:spPr>
          <a:xfrm>
            <a:off x="7992008" y="10"/>
            <a:ext cx="2699995" cy="7559993"/>
          </a:xfrm>
          <a:custGeom>
            <a:avLst/>
            <a:gdLst/>
            <a:ahLst/>
            <a:cxnLst/>
            <a:rect l="l" t="t" r="r" b="b"/>
            <a:pathLst>
              <a:path w="2699995" h="7559993">
                <a:moveTo>
                  <a:pt x="0" y="0"/>
                </a:moveTo>
                <a:lnTo>
                  <a:pt x="2699995" y="0"/>
                </a:lnTo>
                <a:lnTo>
                  <a:pt x="2699995" y="7559992"/>
                </a:lnTo>
                <a:lnTo>
                  <a:pt x="0" y="7559992"/>
                </a:lnTo>
                <a:lnTo>
                  <a:pt x="0" y="0"/>
                </a:lnTo>
                <a:close/>
              </a:path>
            </a:pathLst>
          </a:custGeom>
          <a:blipFill>
            <a:blip r:embed="rId3"/>
            <a:stretch>
              <a:fillRect l="-591" t="-231" r="-484" b="-255"/>
            </a:stretch>
          </a:blipFill>
        </p:spPr>
        <p:txBody>
          <a:bodyPr/>
          <a:lstStyle/>
          <a:p>
            <a:endParaRPr lang="en-US"/>
          </a:p>
        </p:txBody>
      </p:sp>
      <p:sp>
        <p:nvSpPr>
          <p:cNvPr id="7" name="Freeform 7"/>
          <p:cNvSpPr/>
          <p:nvPr/>
        </p:nvSpPr>
        <p:spPr>
          <a:xfrm>
            <a:off x="656501" y="-63503"/>
            <a:ext cx="7445645" cy="7687008"/>
          </a:xfrm>
          <a:custGeom>
            <a:avLst/>
            <a:gdLst/>
            <a:ahLst/>
            <a:cxnLst/>
            <a:rect l="l" t="t" r="r" b="b"/>
            <a:pathLst>
              <a:path w="7445645" h="7687008">
                <a:moveTo>
                  <a:pt x="0" y="0"/>
                </a:moveTo>
                <a:lnTo>
                  <a:pt x="7445645" y="0"/>
                </a:lnTo>
                <a:lnTo>
                  <a:pt x="7445645" y="7687008"/>
                </a:lnTo>
                <a:lnTo>
                  <a:pt x="0" y="7687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720004" y="1845764"/>
            <a:ext cx="3326273" cy="5088255"/>
          </a:xfrm>
          <a:prstGeom prst="rect">
            <a:avLst/>
          </a:prstGeom>
        </p:spPr>
        <p:txBody>
          <a:bodyPr lIns="0" tIns="0" rIns="0" bIns="0" rtlCol="0" anchor="t">
            <a:spAutoFit/>
          </a:bodyPr>
          <a:lstStyle/>
          <a:p>
            <a:pPr algn="l">
              <a:lnSpc>
                <a:spcPts val="3000"/>
              </a:lnSpc>
            </a:pPr>
            <a:r>
              <a:rPr lang="en-US" sz="1200" dirty="0">
                <a:solidFill>
                  <a:srgbClr val="231F20"/>
                </a:solidFill>
                <a:latin typeface="Arimo"/>
                <a:ea typeface="Arimo"/>
                <a:cs typeface="Arimo"/>
                <a:sym typeface="Arimo"/>
              </a:rPr>
              <a:t>He tries to forget about what has happened </a:t>
            </a:r>
          </a:p>
          <a:p>
            <a:pPr algn="l">
              <a:lnSpc>
                <a:spcPts val="600"/>
              </a:lnSpc>
            </a:pPr>
            <a:r>
              <a:rPr lang="en-US" sz="1200" dirty="0">
                <a:solidFill>
                  <a:srgbClr val="231F20"/>
                </a:solidFill>
                <a:latin typeface="Arimo"/>
                <a:ea typeface="Arimo"/>
                <a:cs typeface="Arimo"/>
                <a:sym typeface="Arimo"/>
              </a:rPr>
              <a:t>by reading some of his </a:t>
            </a:r>
            <a:r>
              <a:rPr lang="en-US" sz="1200" dirty="0" err="1">
                <a:solidFill>
                  <a:srgbClr val="231F20"/>
                </a:solidFill>
                <a:latin typeface="Arimo"/>
                <a:ea typeface="Arimo"/>
                <a:cs typeface="Arimo"/>
                <a:sym typeface="Arimo"/>
              </a:rPr>
              <a:t>favourite</a:t>
            </a:r>
            <a:r>
              <a:rPr lang="en-US" sz="1200" dirty="0">
                <a:solidFill>
                  <a:srgbClr val="231F20"/>
                </a:solidFill>
                <a:latin typeface="Arimo"/>
                <a:ea typeface="Arimo"/>
                <a:cs typeface="Arimo"/>
                <a:sym typeface="Arimo"/>
              </a:rPr>
              <a:t> books, but it </a:t>
            </a:r>
          </a:p>
          <a:p>
            <a:pPr algn="l">
              <a:lnSpc>
                <a:spcPts val="2599"/>
              </a:lnSpc>
            </a:pPr>
            <a:r>
              <a:rPr lang="en-US" sz="1200" dirty="0">
                <a:solidFill>
                  <a:srgbClr val="231F20"/>
                </a:solidFill>
                <a:latin typeface="Arimo"/>
                <a:ea typeface="Arimo"/>
                <a:cs typeface="Arimo"/>
                <a:sym typeface="Arimo"/>
              </a:rPr>
              <a:t>isn’t working. But then, mysteriously, he finds </a:t>
            </a:r>
          </a:p>
          <a:p>
            <a:pPr algn="l">
              <a:lnSpc>
                <a:spcPts val="600"/>
              </a:lnSpc>
            </a:pPr>
            <a:r>
              <a:rPr lang="en-US" sz="1200" dirty="0">
                <a:solidFill>
                  <a:srgbClr val="231F20"/>
                </a:solidFill>
                <a:latin typeface="Arimo"/>
                <a:ea typeface="Arimo"/>
                <a:cs typeface="Arimo"/>
                <a:sym typeface="Arimo"/>
              </a:rPr>
              <a:t>amongst his books a story he has never read </a:t>
            </a:r>
          </a:p>
          <a:p>
            <a:pPr algn="l">
              <a:lnSpc>
                <a:spcPts val="2599"/>
              </a:lnSpc>
            </a:pPr>
            <a:r>
              <a:rPr lang="en-US" sz="1200" dirty="0">
                <a:solidFill>
                  <a:srgbClr val="231F20"/>
                </a:solidFill>
                <a:latin typeface="Arimo"/>
                <a:ea typeface="Arimo"/>
                <a:cs typeface="Arimo"/>
                <a:sym typeface="Arimo"/>
              </a:rPr>
              <a:t>before. It is called Treasure Island – A story </a:t>
            </a:r>
          </a:p>
          <a:p>
            <a:pPr algn="l">
              <a:lnSpc>
                <a:spcPts val="600"/>
              </a:lnSpc>
            </a:pPr>
            <a:r>
              <a:rPr lang="en-US" sz="1200" dirty="0">
                <a:solidFill>
                  <a:srgbClr val="231F20"/>
                </a:solidFill>
                <a:latin typeface="Arimo"/>
                <a:ea typeface="Arimo"/>
                <a:cs typeface="Arimo"/>
                <a:sym typeface="Arimo"/>
              </a:rPr>
              <a:t>about Jim Hawkins. The Bravest Boy in the </a:t>
            </a:r>
          </a:p>
          <a:p>
            <a:pPr algn="l">
              <a:lnSpc>
                <a:spcPts val="2599"/>
              </a:lnSpc>
            </a:pPr>
            <a:r>
              <a:rPr lang="en-US" sz="1200" dirty="0">
                <a:solidFill>
                  <a:srgbClr val="231F20"/>
                </a:solidFill>
                <a:latin typeface="Arimo"/>
                <a:ea typeface="Arimo"/>
                <a:cs typeface="Arimo"/>
                <a:sym typeface="Arimo"/>
              </a:rPr>
              <a:t>Whole Wide World.</a:t>
            </a:r>
          </a:p>
          <a:p>
            <a:pPr algn="l">
              <a:lnSpc>
                <a:spcPts val="1416"/>
              </a:lnSpc>
            </a:pPr>
            <a:r>
              <a:rPr lang="en-US" sz="1200" dirty="0">
                <a:solidFill>
                  <a:srgbClr val="231F20"/>
                </a:solidFill>
                <a:latin typeface="Arimo"/>
                <a:ea typeface="Arimo"/>
                <a:cs typeface="Arimo"/>
                <a:sym typeface="Arimo"/>
              </a:rPr>
              <a:t>As Robbie reads his imagination conjures up the world of the story around him and he </a:t>
            </a:r>
          </a:p>
          <a:p>
            <a:pPr algn="l">
              <a:lnSpc>
                <a:spcPts val="1783"/>
              </a:lnSpc>
            </a:pPr>
            <a:r>
              <a:rPr lang="en-US" sz="1200" dirty="0">
                <a:solidFill>
                  <a:srgbClr val="231F20"/>
                </a:solidFill>
                <a:latin typeface="Arimo"/>
                <a:ea typeface="Arimo"/>
                <a:cs typeface="Arimo"/>
                <a:sym typeface="Arimo"/>
              </a:rPr>
              <a:t>imagines what it would be like to really be </a:t>
            </a:r>
          </a:p>
          <a:p>
            <a:pPr algn="l">
              <a:lnSpc>
                <a:spcPts val="1416"/>
              </a:lnSpc>
            </a:pPr>
            <a:r>
              <a:rPr lang="en-US" sz="1200" dirty="0">
                <a:solidFill>
                  <a:srgbClr val="231F20"/>
                </a:solidFill>
                <a:latin typeface="Arimo"/>
                <a:ea typeface="Arimo"/>
                <a:cs typeface="Arimo"/>
                <a:sym typeface="Arimo"/>
              </a:rPr>
              <a:t>Jim Hawkins. Jim helps his mum run the </a:t>
            </a:r>
          </a:p>
          <a:p>
            <a:pPr algn="l">
              <a:lnSpc>
                <a:spcPts val="1783"/>
              </a:lnSpc>
            </a:pPr>
            <a:r>
              <a:rPr lang="en-US" sz="1200" dirty="0">
                <a:solidFill>
                  <a:srgbClr val="231F20"/>
                </a:solidFill>
                <a:latin typeface="Arimo"/>
                <a:ea typeface="Arimo"/>
                <a:cs typeface="Arimo"/>
                <a:sym typeface="Arimo"/>
              </a:rPr>
              <a:t>Admiral Benbow Inn. They haven’t had a </a:t>
            </a:r>
          </a:p>
          <a:p>
            <a:pPr algn="l">
              <a:lnSpc>
                <a:spcPts val="1416"/>
              </a:lnSpc>
            </a:pPr>
            <a:r>
              <a:rPr lang="en-US" sz="1200" dirty="0">
                <a:solidFill>
                  <a:srgbClr val="231F20"/>
                </a:solidFill>
                <a:latin typeface="Arimo"/>
                <a:ea typeface="Arimo"/>
                <a:cs typeface="Arimo"/>
                <a:sym typeface="Arimo"/>
              </a:rPr>
              <a:t>visitor for months until a strange pirate called </a:t>
            </a:r>
          </a:p>
          <a:p>
            <a:pPr algn="l">
              <a:lnSpc>
                <a:spcPts val="1783"/>
              </a:lnSpc>
            </a:pPr>
            <a:r>
              <a:rPr lang="en-US" sz="1200" dirty="0">
                <a:solidFill>
                  <a:srgbClr val="231F20"/>
                </a:solidFill>
                <a:latin typeface="Arimo"/>
                <a:ea typeface="Arimo"/>
                <a:cs typeface="Arimo"/>
                <a:sym typeface="Arimo"/>
              </a:rPr>
              <a:t>Billy Bones shows up. She demands a room </a:t>
            </a:r>
          </a:p>
          <a:p>
            <a:pPr algn="l">
              <a:lnSpc>
                <a:spcPts val="1416"/>
              </a:lnSpc>
            </a:pPr>
            <a:r>
              <a:rPr lang="en-US" sz="1200" dirty="0">
                <a:solidFill>
                  <a:srgbClr val="231F20"/>
                </a:solidFill>
                <a:latin typeface="Arimo"/>
                <a:ea typeface="Arimo"/>
                <a:cs typeface="Arimo"/>
                <a:sym typeface="Arimo"/>
              </a:rPr>
              <a:t>and stays for weeks but never pays a penny. </a:t>
            </a:r>
          </a:p>
          <a:p>
            <a:pPr algn="l">
              <a:lnSpc>
                <a:spcPts val="1783"/>
              </a:lnSpc>
            </a:pPr>
            <a:r>
              <a:rPr lang="en-US" sz="1200" dirty="0">
                <a:solidFill>
                  <a:srgbClr val="231F20"/>
                </a:solidFill>
                <a:latin typeface="Arimo"/>
                <a:ea typeface="Arimo"/>
                <a:cs typeface="Arimo"/>
                <a:sym typeface="Arimo"/>
              </a:rPr>
              <a:t>Billy dies and Jim takes her treasure map as </a:t>
            </a:r>
          </a:p>
          <a:p>
            <a:pPr algn="l">
              <a:lnSpc>
                <a:spcPts val="1416"/>
              </a:lnSpc>
            </a:pPr>
            <a:r>
              <a:rPr lang="en-US" sz="1200" dirty="0">
                <a:solidFill>
                  <a:srgbClr val="231F20"/>
                </a:solidFill>
                <a:latin typeface="Arimo"/>
                <a:ea typeface="Arimo"/>
                <a:cs typeface="Arimo"/>
                <a:sym typeface="Arimo"/>
              </a:rPr>
              <a:t>payment. But pirates come looking for the </a:t>
            </a:r>
          </a:p>
          <a:p>
            <a:pPr algn="l">
              <a:lnSpc>
                <a:spcPts val="1783"/>
              </a:lnSpc>
            </a:pPr>
            <a:r>
              <a:rPr lang="en-US" sz="1200" dirty="0">
                <a:solidFill>
                  <a:srgbClr val="231F20"/>
                </a:solidFill>
                <a:latin typeface="Arimo"/>
                <a:ea typeface="Arimo"/>
                <a:cs typeface="Arimo"/>
                <a:sym typeface="Arimo"/>
              </a:rPr>
              <a:t>map and burn the inn to the ground. </a:t>
            </a:r>
          </a:p>
          <a:p>
            <a:pPr algn="l">
              <a:lnSpc>
                <a:spcPts val="3000"/>
              </a:lnSpc>
            </a:pPr>
            <a:r>
              <a:rPr lang="en-US" sz="1200" dirty="0">
                <a:solidFill>
                  <a:srgbClr val="231F20"/>
                </a:solidFill>
                <a:latin typeface="Arimo"/>
                <a:ea typeface="Arimo"/>
                <a:cs typeface="Arimo"/>
                <a:sym typeface="Arimo"/>
              </a:rPr>
              <a:t>Jim feels guilty for taking the map and hiding </a:t>
            </a:r>
          </a:p>
          <a:p>
            <a:pPr algn="l">
              <a:lnSpc>
                <a:spcPts val="600"/>
              </a:lnSpc>
            </a:pPr>
            <a:r>
              <a:rPr lang="en-US" sz="1200" dirty="0">
                <a:solidFill>
                  <a:srgbClr val="231F20"/>
                </a:solidFill>
                <a:latin typeface="Arimo"/>
                <a:ea typeface="Arimo"/>
                <a:cs typeface="Arimo"/>
                <a:sym typeface="Arimo"/>
              </a:rPr>
              <a:t>from the pirates. He promises his mum he will </a:t>
            </a:r>
          </a:p>
          <a:p>
            <a:pPr algn="l">
              <a:lnSpc>
                <a:spcPts val="2599"/>
              </a:lnSpc>
            </a:pPr>
            <a:r>
              <a:rPr lang="en-US" sz="1200" dirty="0">
                <a:solidFill>
                  <a:srgbClr val="231F20"/>
                </a:solidFill>
                <a:latin typeface="Arimo"/>
                <a:ea typeface="Arimo"/>
                <a:cs typeface="Arimo"/>
                <a:sym typeface="Arimo"/>
              </a:rPr>
              <a:t>find the treasure and that will pay to rebuild </a:t>
            </a:r>
          </a:p>
          <a:p>
            <a:pPr algn="l">
              <a:lnSpc>
                <a:spcPts val="600"/>
              </a:lnSpc>
            </a:pPr>
            <a:r>
              <a:rPr lang="en-US" sz="1200" dirty="0">
                <a:solidFill>
                  <a:srgbClr val="231F20"/>
                </a:solidFill>
                <a:latin typeface="Arimo"/>
                <a:ea typeface="Arimo"/>
                <a:cs typeface="Arimo"/>
                <a:sym typeface="Arimo"/>
              </a:rPr>
              <a:t>the inn. Jim sets off and convinces a rich man </a:t>
            </a:r>
          </a:p>
          <a:p>
            <a:pPr algn="l">
              <a:lnSpc>
                <a:spcPts val="2599"/>
              </a:lnSpc>
            </a:pPr>
            <a:r>
              <a:rPr lang="en-US" sz="1200" dirty="0">
                <a:solidFill>
                  <a:srgbClr val="231F20"/>
                </a:solidFill>
                <a:latin typeface="Arimo"/>
                <a:ea typeface="Arimo"/>
                <a:cs typeface="Arimo"/>
                <a:sym typeface="Arimo"/>
              </a:rPr>
              <a:t>named Squire Trelawney to buy a boat to go </a:t>
            </a:r>
          </a:p>
          <a:p>
            <a:pPr algn="l">
              <a:lnSpc>
                <a:spcPts val="600"/>
              </a:lnSpc>
            </a:pPr>
            <a:r>
              <a:rPr lang="en-US" sz="1200" dirty="0">
                <a:solidFill>
                  <a:srgbClr val="231F20"/>
                </a:solidFill>
                <a:latin typeface="Arimo"/>
                <a:ea typeface="Arimo"/>
                <a:cs typeface="Arimo"/>
                <a:sym typeface="Arimo"/>
              </a:rPr>
              <a:t>to Treasure Island. </a:t>
            </a:r>
          </a:p>
        </p:txBody>
      </p:sp>
      <p:sp>
        <p:nvSpPr>
          <p:cNvPr id="9" name="TextBox 9"/>
          <p:cNvSpPr txBox="1"/>
          <p:nvPr/>
        </p:nvSpPr>
        <p:spPr>
          <a:xfrm>
            <a:off x="4327160" y="1844850"/>
            <a:ext cx="3455889" cy="963473"/>
          </a:xfrm>
          <a:prstGeom prst="rect">
            <a:avLst/>
          </a:prstGeom>
        </p:spPr>
        <p:txBody>
          <a:bodyPr lIns="0" tIns="0" rIns="0" bIns="0" rtlCol="0" anchor="t">
            <a:spAutoFit/>
          </a:bodyPr>
          <a:lstStyle/>
          <a:p>
            <a:pPr algn="l">
              <a:lnSpc>
                <a:spcPts val="3000"/>
              </a:lnSpc>
            </a:pPr>
            <a:r>
              <a:rPr lang="en-US" sz="1200" dirty="0">
                <a:solidFill>
                  <a:srgbClr val="231F20"/>
                </a:solidFill>
                <a:latin typeface="Arimo"/>
                <a:ea typeface="Arimo"/>
                <a:cs typeface="Arimo"/>
                <a:sym typeface="Arimo"/>
              </a:rPr>
              <a:t>Along the way Jim braves a storm at sea. </a:t>
            </a:r>
          </a:p>
          <a:p>
            <a:pPr algn="l">
              <a:lnSpc>
                <a:spcPts val="600"/>
              </a:lnSpc>
            </a:pPr>
            <a:r>
              <a:rPr lang="en-US" sz="1200" dirty="0">
                <a:solidFill>
                  <a:srgbClr val="231F20"/>
                </a:solidFill>
                <a:latin typeface="Arimo"/>
                <a:ea typeface="Arimo"/>
                <a:cs typeface="Arimo"/>
                <a:sym typeface="Arimo"/>
              </a:rPr>
              <a:t>He fights pirates and befriends castaways </a:t>
            </a:r>
          </a:p>
          <a:p>
            <a:pPr algn="l">
              <a:lnSpc>
                <a:spcPts val="2599"/>
              </a:lnSpc>
            </a:pPr>
            <a:r>
              <a:rPr lang="en-US" sz="1200" dirty="0">
                <a:solidFill>
                  <a:srgbClr val="231F20"/>
                </a:solidFill>
                <a:latin typeface="Arimo"/>
                <a:ea typeface="Arimo"/>
                <a:cs typeface="Arimo"/>
                <a:sym typeface="Arimo"/>
              </a:rPr>
              <a:t>living on a desert island. He meets a parrot with </a:t>
            </a:r>
          </a:p>
          <a:p>
            <a:pPr algn="l">
              <a:lnSpc>
                <a:spcPts val="600"/>
              </a:lnSpc>
            </a:pPr>
            <a:r>
              <a:rPr lang="en-US" sz="1200" dirty="0">
                <a:solidFill>
                  <a:srgbClr val="231F20"/>
                </a:solidFill>
                <a:latin typeface="Arimo"/>
                <a:ea typeface="Arimo"/>
                <a:cs typeface="Arimo"/>
                <a:sym typeface="Arimo"/>
              </a:rPr>
              <a:t>a suspicious past and he follows the map to</a:t>
            </a:r>
          </a:p>
        </p:txBody>
      </p:sp>
      <p:sp>
        <p:nvSpPr>
          <p:cNvPr id="10" name="TextBox 10"/>
          <p:cNvSpPr txBox="1"/>
          <p:nvPr/>
        </p:nvSpPr>
        <p:spPr>
          <a:xfrm>
            <a:off x="4327160" y="2800321"/>
            <a:ext cx="3481568" cy="2489835"/>
          </a:xfrm>
          <a:prstGeom prst="rect">
            <a:avLst/>
          </a:prstGeom>
        </p:spPr>
        <p:txBody>
          <a:bodyPr lIns="0" tIns="0" rIns="0" bIns="0" rtlCol="0" anchor="t">
            <a:spAutoFit/>
          </a:bodyPr>
          <a:lstStyle/>
          <a:p>
            <a:pPr algn="l">
              <a:lnSpc>
                <a:spcPts val="1560"/>
              </a:lnSpc>
            </a:pPr>
            <a:r>
              <a:rPr lang="en-US" sz="1200">
                <a:solidFill>
                  <a:srgbClr val="231F20"/>
                </a:solidFill>
                <a:latin typeface="Arimo"/>
                <a:ea typeface="Arimo"/>
                <a:cs typeface="Arimo"/>
                <a:sym typeface="Arimo"/>
              </a:rPr>
              <a:t>buried treasure. And more than once, Jim’s life </a:t>
            </a:r>
          </a:p>
          <a:p>
            <a:pPr algn="l">
              <a:lnSpc>
                <a:spcPts val="1560"/>
              </a:lnSpc>
            </a:pPr>
            <a:r>
              <a:rPr lang="en-US" sz="1200">
                <a:solidFill>
                  <a:srgbClr val="231F20"/>
                </a:solidFill>
                <a:latin typeface="Arimo"/>
                <a:ea typeface="Arimo"/>
                <a:cs typeface="Arimo"/>
                <a:sym typeface="Arimo"/>
              </a:rPr>
              <a:t>is on the line. But Jim learns bravery isn’t about </a:t>
            </a:r>
          </a:p>
          <a:p>
            <a:pPr algn="l">
              <a:lnSpc>
                <a:spcPts val="1560"/>
              </a:lnSpc>
            </a:pPr>
            <a:r>
              <a:rPr lang="en-US" sz="1200">
                <a:solidFill>
                  <a:srgbClr val="231F20"/>
                </a:solidFill>
                <a:latin typeface="Arimo"/>
                <a:ea typeface="Arimo"/>
                <a:cs typeface="Arimo"/>
                <a:sym typeface="Arimo"/>
              </a:rPr>
              <a:t>being always following rules; or doing whatever </a:t>
            </a:r>
          </a:p>
          <a:p>
            <a:pPr algn="l">
              <a:lnSpc>
                <a:spcPts val="1560"/>
              </a:lnSpc>
            </a:pPr>
            <a:r>
              <a:rPr lang="en-US" sz="1200">
                <a:solidFill>
                  <a:srgbClr val="231F20"/>
                </a:solidFill>
                <a:latin typeface="Arimo"/>
                <a:ea typeface="Arimo"/>
                <a:cs typeface="Arimo"/>
                <a:sym typeface="Arimo"/>
              </a:rPr>
              <a:t>it takes to win. Bravery is about doing what you think is right even if you are scared.</a:t>
            </a:r>
          </a:p>
          <a:p>
            <a:pPr algn="l">
              <a:lnSpc>
                <a:spcPts val="1560"/>
              </a:lnSpc>
            </a:pPr>
            <a:r>
              <a:rPr lang="en-US" sz="1200">
                <a:solidFill>
                  <a:srgbClr val="231F20"/>
                </a:solidFill>
                <a:latin typeface="Arimo"/>
                <a:ea typeface="Arimo"/>
                <a:cs typeface="Arimo"/>
                <a:sym typeface="Arimo"/>
              </a:rPr>
              <a:t>Back in the bedroom in Cumbernauld, Robbie </a:t>
            </a:r>
          </a:p>
          <a:p>
            <a:pPr algn="l">
              <a:lnSpc>
                <a:spcPts val="1560"/>
              </a:lnSpc>
            </a:pPr>
            <a:r>
              <a:rPr lang="en-US" sz="1200">
                <a:solidFill>
                  <a:srgbClr val="231F20"/>
                </a:solidFill>
                <a:latin typeface="Arimo"/>
                <a:ea typeface="Arimo"/>
                <a:cs typeface="Arimo"/>
                <a:sym typeface="Arimo"/>
              </a:rPr>
              <a:t>has almost stayed up the whole night reading </a:t>
            </a:r>
          </a:p>
          <a:p>
            <a:pPr algn="l">
              <a:lnSpc>
                <a:spcPts val="1560"/>
              </a:lnSpc>
            </a:pPr>
            <a:r>
              <a:rPr lang="en-US" sz="1200">
                <a:solidFill>
                  <a:srgbClr val="231F20"/>
                </a:solidFill>
                <a:latin typeface="Arimo"/>
                <a:ea typeface="Arimo"/>
                <a:cs typeface="Arimo"/>
                <a:sym typeface="Arimo"/>
              </a:rPr>
              <a:t>the story, imagining it all happening in front of </a:t>
            </a:r>
          </a:p>
          <a:p>
            <a:pPr algn="l">
              <a:lnSpc>
                <a:spcPts val="1560"/>
              </a:lnSpc>
            </a:pPr>
            <a:r>
              <a:rPr lang="en-US" sz="1200">
                <a:solidFill>
                  <a:srgbClr val="231F20"/>
                </a:solidFill>
                <a:latin typeface="Arimo"/>
                <a:ea typeface="Arimo"/>
                <a:cs typeface="Arimo"/>
                <a:sym typeface="Arimo"/>
              </a:rPr>
              <a:t>him. Robbie is amazed to learn that Jim can be </a:t>
            </a:r>
          </a:p>
          <a:p>
            <a:pPr algn="l">
              <a:lnSpc>
                <a:spcPts val="1560"/>
              </a:lnSpc>
            </a:pPr>
            <a:r>
              <a:rPr lang="en-US" sz="1200">
                <a:solidFill>
                  <a:srgbClr val="231F20"/>
                </a:solidFill>
                <a:latin typeface="Arimo"/>
                <a:ea typeface="Arimo"/>
                <a:cs typeface="Arimo"/>
                <a:sym typeface="Arimo"/>
              </a:rPr>
              <a:t>brave even when he is scared. Robbie thinks </a:t>
            </a:r>
          </a:p>
          <a:p>
            <a:pPr algn="l">
              <a:lnSpc>
                <a:spcPts val="1560"/>
              </a:lnSpc>
            </a:pPr>
            <a:r>
              <a:rPr lang="en-US" sz="1200">
                <a:solidFill>
                  <a:srgbClr val="231F20"/>
                </a:solidFill>
                <a:latin typeface="Arimo"/>
                <a:ea typeface="Arimo"/>
                <a:cs typeface="Arimo"/>
                <a:sym typeface="Arimo"/>
              </a:rPr>
              <a:t>perhaps that means he can be brave too and he </a:t>
            </a:r>
          </a:p>
          <a:p>
            <a:pPr algn="l">
              <a:lnSpc>
                <a:spcPts val="1560"/>
              </a:lnSpc>
            </a:pPr>
            <a:r>
              <a:rPr lang="en-US" sz="1200">
                <a:solidFill>
                  <a:srgbClr val="231F20"/>
                </a:solidFill>
                <a:latin typeface="Arimo"/>
                <a:ea typeface="Arimo"/>
                <a:cs typeface="Arimo"/>
                <a:sym typeface="Arimo"/>
              </a:rPr>
              <a:t>opens the bedroom door, ready to face the day, </a:t>
            </a:r>
          </a:p>
          <a:p>
            <a:pPr algn="l">
              <a:lnSpc>
                <a:spcPts val="1560"/>
              </a:lnSpc>
            </a:pPr>
            <a:r>
              <a:rPr lang="en-US" sz="1200">
                <a:solidFill>
                  <a:srgbClr val="231F20"/>
                </a:solidFill>
                <a:latin typeface="Arimo"/>
                <a:ea typeface="Arimo"/>
                <a:cs typeface="Arimo"/>
                <a:sym typeface="Arimo"/>
              </a:rPr>
              <a:t>filled with his newfound bravery.</a:t>
            </a:r>
          </a:p>
        </p:txBody>
      </p:sp>
      <p:sp>
        <p:nvSpPr>
          <p:cNvPr id="11" name="TextBox 8">
            <a:extLst>
              <a:ext uri="{FF2B5EF4-FFF2-40B4-BE49-F238E27FC236}">
                <a16:creationId xmlns:a16="http://schemas.microsoft.com/office/drawing/2014/main" id="{C241FA8C-8423-317A-CB41-F17FBC95A18C}"/>
              </a:ext>
            </a:extLst>
          </p:cNvPr>
          <p:cNvSpPr txBox="1"/>
          <p:nvPr/>
        </p:nvSpPr>
        <p:spPr>
          <a:xfrm>
            <a:off x="720004" y="262071"/>
            <a:ext cx="7250792" cy="1432585"/>
          </a:xfrm>
          <a:prstGeom prst="rect">
            <a:avLst/>
          </a:prstGeom>
        </p:spPr>
        <p:txBody>
          <a:bodyPr lIns="0" tIns="0" rIns="0" bIns="0" rtlCol="0" anchor="t">
            <a:spAutoFit/>
          </a:bodyPr>
          <a:lstStyle/>
          <a:p>
            <a:pPr algn="l">
              <a:lnSpc>
                <a:spcPts val="4760"/>
              </a:lnSpc>
            </a:pPr>
            <a:r>
              <a:rPr lang="en-US" sz="3400" spc="30" dirty="0">
                <a:solidFill>
                  <a:srgbClr val="F68A34"/>
                </a:solidFill>
                <a:latin typeface="Arimo"/>
                <a:ea typeface="Arimo"/>
                <a:cs typeface="Arimo"/>
                <a:sym typeface="Arimo"/>
              </a:rPr>
              <a:t>TREASURE ISLAND SYNOPSIS</a:t>
            </a:r>
          </a:p>
          <a:p>
            <a:pPr algn="l">
              <a:lnSpc>
                <a:spcPts val="1599"/>
              </a:lnSpc>
            </a:pPr>
            <a:endParaRPr lang="en-US" sz="3400" spc="30" dirty="0">
              <a:solidFill>
                <a:srgbClr val="F68A34"/>
              </a:solidFill>
              <a:latin typeface="Arimo"/>
              <a:ea typeface="Arimo"/>
              <a:cs typeface="Arimo"/>
              <a:sym typeface="Arimo"/>
            </a:endParaRPr>
          </a:p>
          <a:p>
            <a:pPr algn="l">
              <a:lnSpc>
                <a:spcPts val="1599"/>
              </a:lnSpc>
            </a:pPr>
            <a:r>
              <a:rPr lang="en-US" sz="1200" b="1" dirty="0">
                <a:solidFill>
                  <a:srgbClr val="231F20"/>
                </a:solidFill>
                <a:latin typeface="Arimo Bold"/>
                <a:ea typeface="Arimo Bold"/>
                <a:cs typeface="Arimo Bold"/>
                <a:sym typeface="Arimo Bold"/>
              </a:rPr>
              <a:t>Our version of Treasure Island is a story within a story. It all takes place in the smallest room of the smallest house on the smallest street. Our hero, Robbie has had a bad day at school. He has locked himself in his bedroom and he wants the whole world to just disappear.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94777" y="-63503"/>
            <a:ext cx="221504" cy="7687008"/>
          </a:xfrm>
          <a:custGeom>
            <a:avLst/>
            <a:gdLst/>
            <a:ahLst/>
            <a:cxnLst/>
            <a:rect l="l" t="t" r="r" b="b"/>
            <a:pathLst>
              <a:path w="221504" h="7687008">
                <a:moveTo>
                  <a:pt x="0" y="0"/>
                </a:moveTo>
                <a:lnTo>
                  <a:pt x="221504" y="0"/>
                </a:lnTo>
                <a:lnTo>
                  <a:pt x="221504" y="7687008"/>
                </a:lnTo>
                <a:lnTo>
                  <a:pt x="0" y="768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a:grpSpLocks noChangeAspect="1"/>
          </p:cNvGrpSpPr>
          <p:nvPr/>
        </p:nvGrpSpPr>
        <p:grpSpPr>
          <a:xfrm>
            <a:off x="5237502" y="1137761"/>
            <a:ext cx="5518004" cy="177803"/>
            <a:chOff x="0" y="0"/>
            <a:chExt cx="5517998" cy="177800"/>
          </a:xfrm>
        </p:grpSpPr>
        <p:sp>
          <p:nvSpPr>
            <p:cNvPr id="4" name="Freeform 4"/>
            <p:cNvSpPr/>
            <p:nvPr/>
          </p:nvSpPr>
          <p:spPr>
            <a:xfrm>
              <a:off x="88900" y="82550"/>
              <a:ext cx="5365623" cy="12700"/>
            </a:xfrm>
            <a:custGeom>
              <a:avLst/>
              <a:gdLst/>
              <a:ahLst/>
              <a:cxnLst/>
              <a:rect l="l" t="t" r="r" b="b"/>
              <a:pathLst>
                <a:path w="5365623" h="12700">
                  <a:moveTo>
                    <a:pt x="0" y="0"/>
                  </a:moveTo>
                  <a:lnTo>
                    <a:pt x="0" y="12700"/>
                  </a:lnTo>
                  <a:lnTo>
                    <a:pt x="5365623" y="12700"/>
                  </a:lnTo>
                  <a:lnTo>
                    <a:pt x="5365623" y="6350"/>
                  </a:lnTo>
                  <a:lnTo>
                    <a:pt x="0" y="0"/>
                  </a:lnTo>
                  <a:close/>
                </a:path>
              </a:pathLst>
            </a:custGeom>
            <a:solidFill>
              <a:srgbClr val="F68A34"/>
            </a:solidFill>
          </p:spPr>
          <p:txBody>
            <a:bodyPr/>
            <a:lstStyle/>
            <a:p>
              <a:endParaRPr lang="en-US"/>
            </a:p>
          </p:txBody>
        </p:sp>
        <p:sp>
          <p:nvSpPr>
            <p:cNvPr id="5" name="Freeform 5"/>
            <p:cNvSpPr/>
            <p:nvPr/>
          </p:nvSpPr>
          <p:spPr>
            <a:xfrm>
              <a:off x="63500" y="63500"/>
              <a:ext cx="50800" cy="50800"/>
            </a:xfrm>
            <a:custGeom>
              <a:avLst/>
              <a:gdLst/>
              <a:ahLst/>
              <a:cxnLst/>
              <a:rect l="l" t="t" r="r" b="b"/>
              <a:pathLst>
                <a:path w="50800" h="50800">
                  <a:moveTo>
                    <a:pt x="25400" y="50800"/>
                  </a:moveTo>
                  <a:cubicBezTo>
                    <a:pt x="39497" y="50800"/>
                    <a:pt x="50800" y="39370"/>
                    <a:pt x="50800" y="25400"/>
                  </a:cubicBezTo>
                  <a:cubicBezTo>
                    <a:pt x="50800" y="11430"/>
                    <a:pt x="39497" y="0"/>
                    <a:pt x="25400" y="0"/>
                  </a:cubicBezTo>
                  <a:cubicBezTo>
                    <a:pt x="11303" y="0"/>
                    <a:pt x="0" y="11303"/>
                    <a:pt x="0" y="25400"/>
                  </a:cubicBezTo>
                  <a:cubicBezTo>
                    <a:pt x="0" y="39497"/>
                    <a:pt x="11303" y="50800"/>
                    <a:pt x="25400" y="50800"/>
                  </a:cubicBezTo>
                </a:path>
              </a:pathLst>
            </a:custGeom>
            <a:solidFill>
              <a:srgbClr val="F68A34"/>
            </a:solidFill>
          </p:spPr>
          <p:txBody>
            <a:bodyPr/>
            <a:lstStyle/>
            <a:p>
              <a:endParaRPr lang="en-US"/>
            </a:p>
          </p:txBody>
        </p:sp>
      </p:grpSp>
      <p:grpSp>
        <p:nvGrpSpPr>
          <p:cNvPr id="6" name="Group 6"/>
          <p:cNvGrpSpPr>
            <a:grpSpLocks noChangeAspect="1"/>
          </p:cNvGrpSpPr>
          <p:nvPr/>
        </p:nvGrpSpPr>
        <p:grpSpPr>
          <a:xfrm rot="-597180">
            <a:off x="6577879" y="6764398"/>
            <a:ext cx="4244264" cy="1136466"/>
            <a:chOff x="0" y="0"/>
            <a:chExt cx="5659018" cy="1515288"/>
          </a:xfrm>
        </p:grpSpPr>
        <p:sp>
          <p:nvSpPr>
            <p:cNvPr id="7" name="Freeform 7"/>
            <p:cNvSpPr/>
            <p:nvPr/>
          </p:nvSpPr>
          <p:spPr>
            <a:xfrm>
              <a:off x="0" y="0"/>
              <a:ext cx="5658993" cy="1515237"/>
            </a:xfrm>
            <a:custGeom>
              <a:avLst/>
              <a:gdLst/>
              <a:ahLst/>
              <a:cxnLst/>
              <a:rect l="l" t="t" r="r" b="b"/>
              <a:pathLst>
                <a:path w="5658993" h="1515237">
                  <a:moveTo>
                    <a:pt x="5658993" y="0"/>
                  </a:moveTo>
                  <a:lnTo>
                    <a:pt x="1624330" y="3302"/>
                  </a:lnTo>
                  <a:lnTo>
                    <a:pt x="0" y="4699"/>
                  </a:lnTo>
                  <a:lnTo>
                    <a:pt x="381" y="476758"/>
                  </a:lnTo>
                  <a:lnTo>
                    <a:pt x="508" y="568960"/>
                  </a:lnTo>
                  <a:lnTo>
                    <a:pt x="5393182" y="1515237"/>
                  </a:lnTo>
                  <a:lnTo>
                    <a:pt x="5658993" y="0"/>
                  </a:lnTo>
                  <a:close/>
                </a:path>
              </a:pathLst>
            </a:custGeom>
            <a:blipFill>
              <a:blip r:embed="rId4"/>
              <a:stretch>
                <a:fillRect t="-5" r="-1777" b="-1603"/>
              </a:stretch>
            </a:blipFill>
          </p:spPr>
          <p:txBody>
            <a:bodyPr/>
            <a:lstStyle/>
            <a:p>
              <a:endParaRPr lang="en-US"/>
            </a:p>
          </p:txBody>
        </p:sp>
      </p:grpSp>
      <p:sp>
        <p:nvSpPr>
          <p:cNvPr id="8" name="TextBox 8"/>
          <p:cNvSpPr txBox="1"/>
          <p:nvPr/>
        </p:nvSpPr>
        <p:spPr>
          <a:xfrm>
            <a:off x="5309996" y="519532"/>
            <a:ext cx="2427617" cy="784510"/>
          </a:xfrm>
          <a:prstGeom prst="rect">
            <a:avLst/>
          </a:prstGeom>
        </p:spPr>
        <p:txBody>
          <a:bodyPr wrap="square" lIns="0" tIns="0" rIns="0" bIns="0" rtlCol="0" anchor="t">
            <a:spAutoFit/>
          </a:bodyPr>
          <a:lstStyle/>
          <a:p>
            <a:pPr algn="l">
              <a:lnSpc>
                <a:spcPts val="6719"/>
              </a:lnSpc>
            </a:pPr>
            <a:r>
              <a:rPr lang="en-US" sz="4800" dirty="0">
                <a:solidFill>
                  <a:srgbClr val="231F20"/>
                </a:solidFill>
                <a:latin typeface="Arimo"/>
                <a:ea typeface="Arimo"/>
                <a:cs typeface="Arimo"/>
                <a:sym typeface="Arimo"/>
              </a:rPr>
              <a:t> </a:t>
            </a:r>
            <a:r>
              <a:rPr lang="en-US" sz="4800" dirty="0">
                <a:solidFill>
                  <a:srgbClr val="F68A34"/>
                </a:solidFill>
                <a:latin typeface="Arimo"/>
                <a:ea typeface="Arimo"/>
                <a:cs typeface="Arimo"/>
                <a:sym typeface="Arimo"/>
              </a:rPr>
              <a:t>INDEX</a:t>
            </a:r>
          </a:p>
        </p:txBody>
      </p:sp>
      <p:sp>
        <p:nvSpPr>
          <p:cNvPr id="9" name="TextBox 9"/>
          <p:cNvSpPr txBox="1"/>
          <p:nvPr/>
        </p:nvSpPr>
        <p:spPr>
          <a:xfrm>
            <a:off x="5337000" y="1448057"/>
            <a:ext cx="958644" cy="268300"/>
          </a:xfrm>
          <a:prstGeom prst="rect">
            <a:avLst/>
          </a:prstGeom>
        </p:spPr>
        <p:txBody>
          <a:bodyPr lIns="0" tIns="0" rIns="0" bIns="0" rtlCol="0" anchor="t">
            <a:spAutoFit/>
          </a:bodyPr>
          <a:lstStyle/>
          <a:p>
            <a:pPr algn="l">
              <a:lnSpc>
                <a:spcPts val="2100"/>
              </a:lnSpc>
            </a:pPr>
            <a:r>
              <a:rPr lang="en-US" sz="1200" b="1" dirty="0">
                <a:solidFill>
                  <a:srgbClr val="F68A34"/>
                </a:solidFill>
                <a:latin typeface="Arimo Bold"/>
                <a:ea typeface="Arimo Bold"/>
                <a:cs typeface="Arimo Bold"/>
                <a:sym typeface="Arimo Bold"/>
              </a:rPr>
              <a:t>LET’S THINK</a:t>
            </a:r>
          </a:p>
        </p:txBody>
      </p:sp>
      <p:sp>
        <p:nvSpPr>
          <p:cNvPr id="10" name="TextBox 10"/>
          <p:cNvSpPr txBox="1"/>
          <p:nvPr/>
        </p:nvSpPr>
        <p:spPr>
          <a:xfrm>
            <a:off x="5337000" y="1714757"/>
            <a:ext cx="43215" cy="268300"/>
          </a:xfrm>
          <a:prstGeom prst="rect">
            <a:avLst/>
          </a:prstGeom>
        </p:spPr>
        <p:txBody>
          <a:bodyPr lIns="0" tIns="0" rIns="0" bIns="0" rtlCol="0" anchor="t">
            <a:spAutoFit/>
          </a:bodyPr>
          <a:lstStyle/>
          <a:p>
            <a:pPr algn="l">
              <a:lnSpc>
                <a:spcPts val="2100"/>
              </a:lnSpc>
            </a:pPr>
            <a:r>
              <a:rPr lang="en-US" sz="1200" b="1">
                <a:solidFill>
                  <a:srgbClr val="231F20"/>
                </a:solidFill>
                <a:latin typeface="Arimo Bold"/>
                <a:ea typeface="Arimo Bold"/>
                <a:cs typeface="Arimo Bold"/>
                <a:sym typeface="Arimo Bold"/>
              </a:rPr>
              <a:t> </a:t>
            </a:r>
          </a:p>
        </p:txBody>
      </p:sp>
      <p:sp>
        <p:nvSpPr>
          <p:cNvPr id="11" name="TextBox 11"/>
          <p:cNvSpPr txBox="1"/>
          <p:nvPr/>
        </p:nvSpPr>
        <p:spPr>
          <a:xfrm>
            <a:off x="5794200" y="1685192"/>
            <a:ext cx="1826190" cy="535000"/>
          </a:xfrm>
          <a:prstGeom prst="rect">
            <a:avLst/>
          </a:prstGeom>
        </p:spPr>
        <p:txBody>
          <a:bodyPr lIns="0" tIns="0" rIns="0" bIns="0" rtlCol="0" anchor="t">
            <a:spAutoFit/>
          </a:bodyPr>
          <a:lstStyle/>
          <a:p>
            <a:pPr algn="l">
              <a:lnSpc>
                <a:spcPts val="2100"/>
              </a:lnSpc>
            </a:pPr>
            <a:r>
              <a:rPr lang="en-US" sz="1200">
                <a:solidFill>
                  <a:srgbClr val="231F20"/>
                </a:solidFill>
                <a:latin typeface="Arimo"/>
                <a:ea typeface="Arimo"/>
                <a:cs typeface="Arimo"/>
                <a:sym typeface="Arimo"/>
              </a:rPr>
              <a:t>All About Treasure Island Five Things That… </a:t>
            </a:r>
          </a:p>
        </p:txBody>
      </p:sp>
      <p:sp>
        <p:nvSpPr>
          <p:cNvPr id="12" name="TextBox 12"/>
          <p:cNvSpPr txBox="1"/>
          <p:nvPr/>
        </p:nvSpPr>
        <p:spPr>
          <a:xfrm>
            <a:off x="5337000" y="2340283"/>
            <a:ext cx="1091232" cy="354025"/>
          </a:xfrm>
          <a:prstGeom prst="rect">
            <a:avLst/>
          </a:prstGeom>
        </p:spPr>
        <p:txBody>
          <a:bodyPr lIns="0" tIns="0" rIns="0" bIns="0" rtlCol="0" anchor="t">
            <a:spAutoFit/>
          </a:bodyPr>
          <a:lstStyle/>
          <a:p>
            <a:pPr algn="l">
              <a:lnSpc>
                <a:spcPts val="3000"/>
              </a:lnSpc>
            </a:pPr>
            <a:r>
              <a:rPr lang="en-US" sz="1200" b="1" dirty="0">
                <a:solidFill>
                  <a:srgbClr val="F68A34"/>
                </a:solidFill>
                <a:latin typeface="Arimo Bold"/>
                <a:ea typeface="Arimo Bold"/>
                <a:cs typeface="Arimo Bold"/>
                <a:sym typeface="Arimo Bold"/>
              </a:rPr>
              <a:t>LET’S CREATE</a:t>
            </a:r>
          </a:p>
        </p:txBody>
      </p:sp>
      <p:sp>
        <p:nvSpPr>
          <p:cNvPr id="13" name="TextBox 13"/>
          <p:cNvSpPr txBox="1"/>
          <p:nvPr/>
        </p:nvSpPr>
        <p:spPr>
          <a:xfrm>
            <a:off x="5337000" y="2748867"/>
            <a:ext cx="43215" cy="182575"/>
          </a:xfrm>
          <a:prstGeom prst="rect">
            <a:avLst/>
          </a:prstGeom>
        </p:spPr>
        <p:txBody>
          <a:bodyPr lIns="0" tIns="0" rIns="0" bIns="0" rtlCol="0" anchor="t">
            <a:spAutoFit/>
          </a:bodyPr>
          <a:lstStyle/>
          <a:p>
            <a:pPr algn="l">
              <a:lnSpc>
                <a:spcPts val="1200"/>
              </a:lnSpc>
            </a:pPr>
            <a:r>
              <a:rPr lang="en-US" sz="1200">
                <a:solidFill>
                  <a:srgbClr val="231F20"/>
                </a:solidFill>
                <a:latin typeface="Arimo"/>
                <a:ea typeface="Arimo"/>
                <a:cs typeface="Arimo"/>
                <a:sym typeface="Arimo"/>
              </a:rPr>
              <a:t> </a:t>
            </a:r>
          </a:p>
        </p:txBody>
      </p:sp>
      <p:sp>
        <p:nvSpPr>
          <p:cNvPr id="14" name="TextBox 14"/>
          <p:cNvSpPr txBox="1"/>
          <p:nvPr/>
        </p:nvSpPr>
        <p:spPr>
          <a:xfrm>
            <a:off x="5794200" y="2748867"/>
            <a:ext cx="1433989" cy="715975"/>
          </a:xfrm>
          <a:prstGeom prst="rect">
            <a:avLst/>
          </a:prstGeom>
        </p:spPr>
        <p:txBody>
          <a:bodyPr lIns="0" tIns="0" rIns="0" bIns="0" rtlCol="0" anchor="t">
            <a:spAutoFit/>
          </a:bodyPr>
          <a:lstStyle/>
          <a:p>
            <a:pPr algn="l">
              <a:lnSpc>
                <a:spcPts val="1200"/>
              </a:lnSpc>
            </a:pPr>
            <a:r>
              <a:rPr lang="en-US" sz="1200" dirty="0">
                <a:solidFill>
                  <a:srgbClr val="231F20"/>
                </a:solidFill>
                <a:latin typeface="Arimo"/>
                <a:ea typeface="Arimo"/>
                <a:cs typeface="Arimo"/>
                <a:sym typeface="Arimo"/>
              </a:rPr>
              <a:t>Time to design </a:t>
            </a:r>
          </a:p>
          <a:p>
            <a:pPr algn="l">
              <a:lnSpc>
                <a:spcPts val="3000"/>
              </a:lnSpc>
            </a:pPr>
            <a:r>
              <a:rPr lang="en-US" sz="1200" dirty="0">
                <a:solidFill>
                  <a:srgbClr val="231F20"/>
                </a:solidFill>
                <a:latin typeface="Arimo"/>
                <a:ea typeface="Arimo"/>
                <a:cs typeface="Arimo"/>
                <a:sym typeface="Arimo"/>
              </a:rPr>
              <a:t>Sucked into a book </a:t>
            </a:r>
          </a:p>
          <a:p>
            <a:pPr algn="l">
              <a:lnSpc>
                <a:spcPts val="1200"/>
              </a:lnSpc>
            </a:pPr>
            <a:r>
              <a:rPr lang="en-US" sz="1200" dirty="0">
                <a:solidFill>
                  <a:srgbClr val="231F20"/>
                </a:solidFill>
                <a:latin typeface="Arimo"/>
                <a:ea typeface="Arimo"/>
                <a:cs typeface="Arimo"/>
                <a:sym typeface="Arimo"/>
              </a:rPr>
              <a:t>Sea shanties </a:t>
            </a:r>
          </a:p>
        </p:txBody>
      </p:sp>
      <p:sp>
        <p:nvSpPr>
          <p:cNvPr id="15" name="TextBox 15"/>
          <p:cNvSpPr txBox="1"/>
          <p:nvPr/>
        </p:nvSpPr>
        <p:spPr>
          <a:xfrm>
            <a:off x="5337000" y="3614500"/>
            <a:ext cx="1790462" cy="324459"/>
          </a:xfrm>
          <a:prstGeom prst="rect">
            <a:avLst/>
          </a:prstGeom>
        </p:spPr>
        <p:txBody>
          <a:bodyPr wrap="square" lIns="0" tIns="0" rIns="0" bIns="0" rtlCol="0" anchor="t">
            <a:spAutoFit/>
          </a:bodyPr>
          <a:lstStyle/>
          <a:p>
            <a:pPr algn="l">
              <a:lnSpc>
                <a:spcPts val="3000"/>
              </a:lnSpc>
            </a:pPr>
            <a:r>
              <a:rPr lang="en-US" sz="1200" b="1" dirty="0">
                <a:solidFill>
                  <a:srgbClr val="F68A34"/>
                </a:solidFill>
                <a:latin typeface="Arimo Bold"/>
                <a:ea typeface="Arimo Bold"/>
                <a:cs typeface="Arimo Bold"/>
                <a:sym typeface="Arimo Bold"/>
              </a:rPr>
              <a:t>LET’S EVALUATE</a:t>
            </a:r>
          </a:p>
        </p:txBody>
      </p:sp>
      <p:sp>
        <p:nvSpPr>
          <p:cNvPr id="16" name="TextBox 16"/>
          <p:cNvSpPr txBox="1"/>
          <p:nvPr/>
        </p:nvSpPr>
        <p:spPr>
          <a:xfrm>
            <a:off x="5337000" y="3993518"/>
            <a:ext cx="43215" cy="182575"/>
          </a:xfrm>
          <a:prstGeom prst="rect">
            <a:avLst/>
          </a:prstGeom>
        </p:spPr>
        <p:txBody>
          <a:bodyPr lIns="0" tIns="0" rIns="0" bIns="0" rtlCol="0" anchor="t">
            <a:spAutoFit/>
          </a:bodyPr>
          <a:lstStyle/>
          <a:p>
            <a:pPr algn="l">
              <a:lnSpc>
                <a:spcPts val="1200"/>
              </a:lnSpc>
            </a:pPr>
            <a:r>
              <a:rPr lang="en-US" sz="1200">
                <a:solidFill>
                  <a:srgbClr val="231F20"/>
                </a:solidFill>
                <a:latin typeface="Arimo"/>
                <a:ea typeface="Arimo"/>
                <a:cs typeface="Arimo"/>
                <a:sym typeface="Arimo"/>
              </a:rPr>
              <a:t> </a:t>
            </a:r>
          </a:p>
        </p:txBody>
      </p:sp>
      <p:sp>
        <p:nvSpPr>
          <p:cNvPr id="17" name="TextBox 17"/>
          <p:cNvSpPr txBox="1"/>
          <p:nvPr/>
        </p:nvSpPr>
        <p:spPr>
          <a:xfrm>
            <a:off x="5565600" y="4212205"/>
            <a:ext cx="1333262" cy="715975"/>
          </a:xfrm>
          <a:prstGeom prst="rect">
            <a:avLst/>
          </a:prstGeom>
        </p:spPr>
        <p:txBody>
          <a:bodyPr lIns="0" tIns="0" rIns="0" bIns="0" rtlCol="0" anchor="t">
            <a:spAutoFit/>
          </a:bodyPr>
          <a:lstStyle/>
          <a:p>
            <a:pPr algn="l">
              <a:lnSpc>
                <a:spcPts val="1200"/>
              </a:lnSpc>
            </a:pPr>
            <a:r>
              <a:rPr lang="en-US" sz="1200" dirty="0">
                <a:solidFill>
                  <a:srgbClr val="231F20"/>
                </a:solidFill>
                <a:latin typeface="Arimo"/>
                <a:ea typeface="Arimo"/>
                <a:cs typeface="Arimo"/>
                <a:sym typeface="Arimo"/>
              </a:rPr>
              <a:t>Write a review </a:t>
            </a:r>
          </a:p>
          <a:p>
            <a:pPr algn="l">
              <a:lnSpc>
                <a:spcPts val="3000"/>
              </a:lnSpc>
            </a:pPr>
            <a:r>
              <a:rPr lang="en-US" sz="1200" dirty="0">
                <a:solidFill>
                  <a:srgbClr val="231F20"/>
                </a:solidFill>
                <a:latin typeface="Arimo"/>
                <a:ea typeface="Arimo"/>
                <a:cs typeface="Arimo"/>
                <a:sym typeface="Arimo"/>
              </a:rPr>
              <a:t>Your time to shine </a:t>
            </a:r>
          </a:p>
          <a:p>
            <a:pPr algn="l">
              <a:lnSpc>
                <a:spcPts val="1200"/>
              </a:lnSpc>
            </a:pPr>
            <a:endParaRPr lang="en-US" sz="1200" dirty="0">
              <a:solidFill>
                <a:srgbClr val="231F20"/>
              </a:solidFill>
              <a:latin typeface="Arimo"/>
              <a:ea typeface="Arimo"/>
              <a:cs typeface="Arimo"/>
              <a:sym typeface="Arimo"/>
            </a:endParaRPr>
          </a:p>
        </p:txBody>
      </p:sp>
      <p:sp>
        <p:nvSpPr>
          <p:cNvPr id="18" name="TextBox 18"/>
          <p:cNvSpPr txBox="1"/>
          <p:nvPr/>
        </p:nvSpPr>
        <p:spPr>
          <a:xfrm>
            <a:off x="5337000" y="4829585"/>
            <a:ext cx="979008" cy="354025"/>
          </a:xfrm>
          <a:prstGeom prst="rect">
            <a:avLst/>
          </a:prstGeom>
        </p:spPr>
        <p:txBody>
          <a:bodyPr lIns="0" tIns="0" rIns="0" bIns="0" rtlCol="0" anchor="t">
            <a:spAutoFit/>
          </a:bodyPr>
          <a:lstStyle/>
          <a:p>
            <a:pPr algn="l">
              <a:lnSpc>
                <a:spcPts val="3000"/>
              </a:lnSpc>
            </a:pPr>
            <a:r>
              <a:rPr lang="en-US" sz="1200" b="1">
                <a:solidFill>
                  <a:srgbClr val="F68A34"/>
                </a:solidFill>
                <a:latin typeface="Arimo Bold"/>
                <a:ea typeface="Arimo Bold"/>
                <a:cs typeface="Arimo Bold"/>
                <a:sym typeface="Arimo Bold"/>
              </a:rPr>
              <a:t>RESOURCES</a:t>
            </a:r>
          </a:p>
        </p:txBody>
      </p:sp>
      <p:sp>
        <p:nvSpPr>
          <p:cNvPr id="19" name="TextBox 19"/>
          <p:cNvSpPr txBox="1"/>
          <p:nvPr/>
        </p:nvSpPr>
        <p:spPr>
          <a:xfrm>
            <a:off x="5337000" y="5238169"/>
            <a:ext cx="43215" cy="182575"/>
          </a:xfrm>
          <a:prstGeom prst="rect">
            <a:avLst/>
          </a:prstGeom>
        </p:spPr>
        <p:txBody>
          <a:bodyPr lIns="0" tIns="0" rIns="0" bIns="0" rtlCol="0" anchor="t">
            <a:spAutoFit/>
          </a:bodyPr>
          <a:lstStyle/>
          <a:p>
            <a:pPr algn="l">
              <a:lnSpc>
                <a:spcPts val="1200"/>
              </a:lnSpc>
            </a:pPr>
            <a:r>
              <a:rPr lang="en-US" sz="1200">
                <a:solidFill>
                  <a:srgbClr val="231F20"/>
                </a:solidFill>
                <a:latin typeface="Arimo"/>
                <a:ea typeface="Arimo"/>
                <a:cs typeface="Arimo"/>
                <a:sym typeface="Arimo"/>
              </a:rPr>
              <a:t> </a:t>
            </a:r>
          </a:p>
        </p:txBody>
      </p:sp>
      <p:sp>
        <p:nvSpPr>
          <p:cNvPr id="20" name="TextBox 20"/>
          <p:cNvSpPr txBox="1"/>
          <p:nvPr/>
        </p:nvSpPr>
        <p:spPr>
          <a:xfrm>
            <a:off x="5794200" y="5238169"/>
            <a:ext cx="2427618" cy="449275"/>
          </a:xfrm>
          <a:prstGeom prst="rect">
            <a:avLst/>
          </a:prstGeom>
        </p:spPr>
        <p:txBody>
          <a:bodyPr lIns="0" tIns="0" rIns="0" bIns="0" rtlCol="0" anchor="t">
            <a:spAutoFit/>
          </a:bodyPr>
          <a:lstStyle/>
          <a:p>
            <a:pPr algn="l">
              <a:lnSpc>
                <a:spcPts val="1200"/>
              </a:lnSpc>
            </a:pPr>
            <a:r>
              <a:rPr lang="en-US" sz="1200">
                <a:solidFill>
                  <a:srgbClr val="231F20"/>
                </a:solidFill>
                <a:latin typeface="Arimo"/>
                <a:ea typeface="Arimo"/>
                <a:cs typeface="Arimo"/>
                <a:sym typeface="Arimo"/>
              </a:rPr>
              <a:t>Sea shanty lyrics </a:t>
            </a:r>
          </a:p>
          <a:p>
            <a:pPr algn="l">
              <a:lnSpc>
                <a:spcPts val="3000"/>
              </a:lnSpc>
            </a:pPr>
            <a:r>
              <a:rPr lang="en-US" sz="1200">
                <a:solidFill>
                  <a:srgbClr val="231F20"/>
                </a:solidFill>
                <a:latin typeface="Arimo"/>
                <a:ea typeface="Arimo"/>
                <a:cs typeface="Arimo"/>
                <a:sym typeface="Arimo"/>
              </a:rPr>
              <a:t>Excerpts of the script breakdown </a:t>
            </a:r>
          </a:p>
        </p:txBody>
      </p:sp>
      <p:sp>
        <p:nvSpPr>
          <p:cNvPr id="21" name="TextBox 21"/>
          <p:cNvSpPr txBox="1"/>
          <p:nvPr/>
        </p:nvSpPr>
        <p:spPr>
          <a:xfrm>
            <a:off x="5337000" y="5807535"/>
            <a:ext cx="975903" cy="354025"/>
          </a:xfrm>
          <a:prstGeom prst="rect">
            <a:avLst/>
          </a:prstGeom>
        </p:spPr>
        <p:txBody>
          <a:bodyPr lIns="0" tIns="0" rIns="0" bIns="0" rtlCol="0" anchor="t">
            <a:spAutoFit/>
          </a:bodyPr>
          <a:lstStyle/>
          <a:p>
            <a:pPr algn="l">
              <a:lnSpc>
                <a:spcPts val="3000"/>
              </a:lnSpc>
            </a:pPr>
            <a:r>
              <a:rPr lang="en-US" sz="1200" b="1" spc="4">
                <a:solidFill>
                  <a:srgbClr val="F68A34"/>
                </a:solidFill>
                <a:latin typeface="Arimo Bold"/>
                <a:ea typeface="Arimo Bold"/>
                <a:cs typeface="Arimo Bold"/>
                <a:sym typeface="Arimo Bold"/>
              </a:rPr>
              <a:t>THANK YOU</a:t>
            </a:r>
            <a:r>
              <a:rPr lang="en-US" sz="1200" b="1" spc="4">
                <a:solidFill>
                  <a:srgbClr val="231F20"/>
                </a:solidFill>
                <a:latin typeface="Arimo Bold"/>
                <a:ea typeface="Arimo Bold"/>
                <a:cs typeface="Arimo Bold"/>
                <a:sym typeface="Arimo Bold"/>
              </a:rPr>
              <a:t> </a:t>
            </a:r>
          </a:p>
        </p:txBody>
      </p:sp>
      <p:sp>
        <p:nvSpPr>
          <p:cNvPr id="22" name="TextBox 22"/>
          <p:cNvSpPr txBox="1"/>
          <p:nvPr/>
        </p:nvSpPr>
        <p:spPr>
          <a:xfrm>
            <a:off x="5337000" y="6252086"/>
            <a:ext cx="2614174" cy="620725"/>
          </a:xfrm>
          <a:prstGeom prst="rect">
            <a:avLst/>
          </a:prstGeom>
        </p:spPr>
        <p:txBody>
          <a:bodyPr lIns="0" tIns="0" rIns="0" bIns="0" rtlCol="0" anchor="t">
            <a:spAutoFit/>
          </a:bodyPr>
          <a:lstStyle/>
          <a:p>
            <a:pPr algn="l">
              <a:lnSpc>
                <a:spcPts val="3000"/>
              </a:lnSpc>
            </a:pPr>
            <a:r>
              <a:rPr lang="en-US" sz="1200" b="1">
                <a:solidFill>
                  <a:srgbClr val="F68A34"/>
                </a:solidFill>
                <a:latin typeface="Arimo Bold"/>
                <a:ea typeface="Arimo Bold"/>
                <a:cs typeface="Arimo Bold"/>
                <a:sym typeface="Arimo Bold"/>
              </a:rPr>
              <a:t>CURRICULUM FOR EXCELLENCE, </a:t>
            </a:r>
          </a:p>
          <a:p>
            <a:pPr algn="l">
              <a:lnSpc>
                <a:spcPts val="1200"/>
              </a:lnSpc>
            </a:pPr>
            <a:r>
              <a:rPr lang="en-US" sz="1200" b="1">
                <a:solidFill>
                  <a:srgbClr val="F68A34"/>
                </a:solidFill>
                <a:latin typeface="Arimo Bold"/>
                <a:ea typeface="Arimo Bold"/>
                <a:cs typeface="Arimo Bold"/>
                <a:sym typeface="Arimo Bold"/>
              </a:rPr>
              <a:t>EXPERIENCE AND OUTCOMES</a:t>
            </a:r>
          </a:p>
        </p:txBody>
      </p:sp>
      <p:sp>
        <p:nvSpPr>
          <p:cNvPr id="23" name="TextBox 23"/>
          <p:cNvSpPr txBox="1"/>
          <p:nvPr/>
        </p:nvSpPr>
        <p:spPr>
          <a:xfrm>
            <a:off x="9451800" y="1685192"/>
            <a:ext cx="86430" cy="535305"/>
          </a:xfrm>
          <a:prstGeom prst="rect">
            <a:avLst/>
          </a:prstGeom>
        </p:spPr>
        <p:txBody>
          <a:bodyPr lIns="0" tIns="0" rIns="0" bIns="0" rtlCol="0" anchor="t">
            <a:spAutoFit/>
          </a:bodyPr>
          <a:lstStyle/>
          <a:p>
            <a:pPr algn="just">
              <a:lnSpc>
                <a:spcPts val="2100"/>
              </a:lnSpc>
            </a:pPr>
            <a:r>
              <a:rPr lang="en-US" sz="1200">
                <a:solidFill>
                  <a:srgbClr val="231F20"/>
                </a:solidFill>
                <a:latin typeface="Arimo"/>
                <a:ea typeface="Arimo"/>
                <a:cs typeface="Arimo"/>
                <a:sym typeface="Arimo"/>
              </a:rPr>
              <a:t>6 8</a:t>
            </a:r>
          </a:p>
        </p:txBody>
      </p:sp>
      <p:sp>
        <p:nvSpPr>
          <p:cNvPr id="24" name="TextBox 24"/>
          <p:cNvSpPr txBox="1"/>
          <p:nvPr/>
        </p:nvSpPr>
        <p:spPr>
          <a:xfrm>
            <a:off x="9473431" y="4157013"/>
            <a:ext cx="172869" cy="506357"/>
          </a:xfrm>
          <a:prstGeom prst="rect">
            <a:avLst/>
          </a:prstGeom>
        </p:spPr>
        <p:txBody>
          <a:bodyPr lIns="0" tIns="0" rIns="0" bIns="0" rtlCol="0" anchor="t">
            <a:spAutoFit/>
          </a:bodyPr>
          <a:lstStyle/>
          <a:p>
            <a:pPr algn="just">
              <a:lnSpc>
                <a:spcPts val="2100"/>
              </a:lnSpc>
            </a:pPr>
            <a:r>
              <a:rPr lang="en-US" sz="1200" dirty="0">
                <a:solidFill>
                  <a:srgbClr val="231F20"/>
                </a:solidFill>
                <a:latin typeface="Arimo"/>
                <a:ea typeface="Arimo"/>
                <a:cs typeface="Arimo"/>
                <a:sym typeface="Arimo"/>
              </a:rPr>
              <a:t>12 14</a:t>
            </a:r>
          </a:p>
        </p:txBody>
      </p:sp>
      <p:sp>
        <p:nvSpPr>
          <p:cNvPr id="25" name="TextBox 25"/>
          <p:cNvSpPr txBox="1"/>
          <p:nvPr/>
        </p:nvSpPr>
        <p:spPr>
          <a:xfrm>
            <a:off x="9451800" y="2663142"/>
            <a:ext cx="172869" cy="802005"/>
          </a:xfrm>
          <a:prstGeom prst="rect">
            <a:avLst/>
          </a:prstGeom>
        </p:spPr>
        <p:txBody>
          <a:bodyPr lIns="0" tIns="0" rIns="0" bIns="0" rtlCol="0" anchor="t">
            <a:spAutoFit/>
          </a:bodyPr>
          <a:lstStyle/>
          <a:p>
            <a:pPr algn="just">
              <a:lnSpc>
                <a:spcPts val="2100"/>
              </a:lnSpc>
            </a:pPr>
            <a:r>
              <a:rPr lang="en-US" sz="1200">
                <a:solidFill>
                  <a:srgbClr val="231F20"/>
                </a:solidFill>
                <a:latin typeface="Arimo"/>
                <a:ea typeface="Arimo"/>
                <a:cs typeface="Arimo"/>
                <a:sym typeface="Arimo"/>
              </a:rPr>
              <a:t>9 10 11</a:t>
            </a:r>
          </a:p>
        </p:txBody>
      </p:sp>
      <p:sp>
        <p:nvSpPr>
          <p:cNvPr id="26" name="TextBox 26"/>
          <p:cNvSpPr txBox="1"/>
          <p:nvPr/>
        </p:nvSpPr>
        <p:spPr>
          <a:xfrm>
            <a:off x="9451800" y="5152444"/>
            <a:ext cx="172869" cy="535305"/>
          </a:xfrm>
          <a:prstGeom prst="rect">
            <a:avLst/>
          </a:prstGeom>
        </p:spPr>
        <p:txBody>
          <a:bodyPr lIns="0" tIns="0" rIns="0" bIns="0" rtlCol="0" anchor="t">
            <a:spAutoFit/>
          </a:bodyPr>
          <a:lstStyle/>
          <a:p>
            <a:pPr algn="just">
              <a:lnSpc>
                <a:spcPts val="2100"/>
              </a:lnSpc>
            </a:pPr>
            <a:r>
              <a:rPr lang="en-US" sz="1200">
                <a:solidFill>
                  <a:srgbClr val="231F20"/>
                </a:solidFill>
                <a:latin typeface="Arimo"/>
                <a:ea typeface="Arimo"/>
                <a:cs typeface="Arimo"/>
                <a:sym typeface="Arimo"/>
              </a:rPr>
              <a:t>15 16</a:t>
            </a:r>
          </a:p>
        </p:txBody>
      </p:sp>
      <p:sp>
        <p:nvSpPr>
          <p:cNvPr id="27" name="TextBox 27"/>
          <p:cNvSpPr txBox="1"/>
          <p:nvPr/>
        </p:nvSpPr>
        <p:spPr>
          <a:xfrm>
            <a:off x="9451800" y="5777970"/>
            <a:ext cx="172860" cy="354330"/>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17</a:t>
            </a:r>
          </a:p>
        </p:txBody>
      </p:sp>
      <p:sp>
        <p:nvSpPr>
          <p:cNvPr id="28" name="TextBox 28"/>
          <p:cNvSpPr txBox="1"/>
          <p:nvPr/>
        </p:nvSpPr>
        <p:spPr>
          <a:xfrm>
            <a:off x="9451829" y="6222521"/>
            <a:ext cx="216075" cy="354330"/>
          </a:xfrm>
          <a:prstGeom prst="rect">
            <a:avLst/>
          </a:prstGeom>
        </p:spPr>
        <p:txBody>
          <a:bodyPr lIns="0" tIns="0" rIns="0" bIns="0" rtlCol="0" anchor="t">
            <a:spAutoFit/>
          </a:bodyPr>
          <a:lstStyle/>
          <a:p>
            <a:pPr algn="l">
              <a:lnSpc>
                <a:spcPts val="3000"/>
              </a:lnSpc>
            </a:pPr>
            <a:r>
              <a:rPr lang="en-US" sz="1200">
                <a:solidFill>
                  <a:srgbClr val="231F20"/>
                </a:solidFill>
                <a:latin typeface="Arimo"/>
                <a:ea typeface="Arimo"/>
                <a:cs typeface="Arimo"/>
                <a:sym typeface="Arimo"/>
              </a:rPr>
              <a:t>18</a:t>
            </a:r>
          </a:p>
        </p:txBody>
      </p:sp>
      <p:sp>
        <p:nvSpPr>
          <p:cNvPr id="29" name="Freeform 29"/>
          <p:cNvSpPr/>
          <p:nvPr/>
        </p:nvSpPr>
        <p:spPr>
          <a:xfrm>
            <a:off x="0" y="0"/>
            <a:ext cx="5105529" cy="7667307"/>
          </a:xfrm>
          <a:custGeom>
            <a:avLst/>
            <a:gdLst/>
            <a:ahLst/>
            <a:cxnLst/>
            <a:rect l="l" t="t" r="r" b="b"/>
            <a:pathLst>
              <a:path w="5105529" h="7667307">
                <a:moveTo>
                  <a:pt x="0" y="0"/>
                </a:moveTo>
                <a:lnTo>
                  <a:pt x="5105529" y="0"/>
                </a:lnTo>
                <a:lnTo>
                  <a:pt x="5105529" y="7667307"/>
                </a:lnTo>
                <a:lnTo>
                  <a:pt x="0" y="7667307"/>
                </a:lnTo>
                <a:lnTo>
                  <a:pt x="0" y="0"/>
                </a:lnTo>
                <a:close/>
              </a:path>
            </a:pathLst>
          </a:custGeom>
          <a:blipFill>
            <a:blip r:embed="rId5"/>
            <a:stretch>
              <a:fillRect l="-55002" r="-59535"/>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692000" cy="7667307"/>
          </a:xfrm>
          <a:custGeom>
            <a:avLst/>
            <a:gdLst/>
            <a:ahLst/>
            <a:cxnLst/>
            <a:rect l="l" t="t" r="r" b="b"/>
            <a:pathLst>
              <a:path w="10692000" h="7667307">
                <a:moveTo>
                  <a:pt x="0" y="0"/>
                </a:moveTo>
                <a:lnTo>
                  <a:pt x="10692000" y="0"/>
                </a:lnTo>
                <a:lnTo>
                  <a:pt x="10692000" y="7667307"/>
                </a:lnTo>
                <a:lnTo>
                  <a:pt x="0" y="7667307"/>
                </a:lnTo>
                <a:lnTo>
                  <a:pt x="0" y="0"/>
                </a:lnTo>
                <a:close/>
              </a:path>
            </a:pathLst>
          </a:custGeom>
          <a:blipFill>
            <a:blip r:embed="rId2"/>
            <a:stretch>
              <a:fillRect t="-19196" r="-41775" b="-19196"/>
            </a:stretch>
          </a:blipFill>
        </p:spPr>
        <p:txBody>
          <a:bodyPr/>
          <a:lstStyle/>
          <a:p>
            <a:endParaRPr lang="en-US"/>
          </a:p>
        </p:txBody>
      </p:sp>
      <p:grpSp>
        <p:nvGrpSpPr>
          <p:cNvPr id="3" name="Group 3"/>
          <p:cNvGrpSpPr>
            <a:grpSpLocks noChangeAspect="1"/>
          </p:cNvGrpSpPr>
          <p:nvPr/>
        </p:nvGrpSpPr>
        <p:grpSpPr>
          <a:xfrm>
            <a:off x="1961759" y="4629302"/>
            <a:ext cx="5540692" cy="1384002"/>
            <a:chOff x="0" y="0"/>
            <a:chExt cx="5540692" cy="1383995"/>
          </a:xfrm>
        </p:grpSpPr>
        <p:sp>
          <p:nvSpPr>
            <p:cNvPr id="4" name="Freeform 4"/>
            <p:cNvSpPr/>
            <p:nvPr/>
          </p:nvSpPr>
          <p:spPr>
            <a:xfrm>
              <a:off x="-3937" y="-3937"/>
              <a:ext cx="5548503" cy="1391920"/>
            </a:xfrm>
            <a:custGeom>
              <a:avLst/>
              <a:gdLst/>
              <a:ahLst/>
              <a:cxnLst/>
              <a:rect l="l" t="t" r="r" b="b"/>
              <a:pathLst>
                <a:path w="5548503" h="1391920">
                  <a:moveTo>
                    <a:pt x="104394" y="372618"/>
                  </a:moveTo>
                  <a:cubicBezTo>
                    <a:pt x="44958" y="376809"/>
                    <a:pt x="0" y="428371"/>
                    <a:pt x="4191" y="487934"/>
                  </a:cubicBezTo>
                  <a:lnTo>
                    <a:pt x="60071" y="1287526"/>
                  </a:lnTo>
                  <a:cubicBezTo>
                    <a:pt x="64262" y="1347089"/>
                    <a:pt x="115824" y="1391920"/>
                    <a:pt x="175387" y="1387729"/>
                  </a:cubicBezTo>
                  <a:lnTo>
                    <a:pt x="5444109" y="1019302"/>
                  </a:lnTo>
                  <a:cubicBezTo>
                    <a:pt x="5503545" y="1015111"/>
                    <a:pt x="5548503" y="963549"/>
                    <a:pt x="5544312" y="903986"/>
                  </a:cubicBezTo>
                  <a:lnTo>
                    <a:pt x="5488432" y="104394"/>
                  </a:lnTo>
                  <a:cubicBezTo>
                    <a:pt x="5484241" y="44831"/>
                    <a:pt x="5432679" y="0"/>
                    <a:pt x="5373116" y="4191"/>
                  </a:cubicBezTo>
                  <a:close/>
                </a:path>
              </a:pathLst>
            </a:custGeom>
            <a:solidFill>
              <a:srgbClr val="F68A34">
                <a:alpha val="36863"/>
              </a:srgbClr>
            </a:solidFill>
          </p:spPr>
          <p:txBody>
            <a:bodyPr/>
            <a:lstStyle/>
            <a:p>
              <a:endParaRPr lang="en-US"/>
            </a:p>
          </p:txBody>
        </p:sp>
      </p:grpSp>
      <p:grpSp>
        <p:nvGrpSpPr>
          <p:cNvPr id="5" name="Group 5"/>
          <p:cNvGrpSpPr>
            <a:grpSpLocks noChangeAspect="1"/>
          </p:cNvGrpSpPr>
          <p:nvPr/>
        </p:nvGrpSpPr>
        <p:grpSpPr>
          <a:xfrm rot="-235800">
            <a:off x="1983828" y="4652898"/>
            <a:ext cx="7055845" cy="1313574"/>
            <a:chOff x="0" y="0"/>
            <a:chExt cx="7331583" cy="1364907"/>
          </a:xfrm>
        </p:grpSpPr>
        <p:sp>
          <p:nvSpPr>
            <p:cNvPr id="6" name="Freeform 6"/>
            <p:cNvSpPr/>
            <p:nvPr/>
          </p:nvSpPr>
          <p:spPr>
            <a:xfrm>
              <a:off x="0" y="0"/>
              <a:ext cx="7331456" cy="1364996"/>
            </a:xfrm>
            <a:custGeom>
              <a:avLst/>
              <a:gdLst/>
              <a:ahLst/>
              <a:cxnLst/>
              <a:rect l="l" t="t" r="r" b="b"/>
              <a:pathLst>
                <a:path w="7331456" h="1364996">
                  <a:moveTo>
                    <a:pt x="7196201" y="0"/>
                  </a:moveTo>
                  <a:lnTo>
                    <a:pt x="143764" y="8255"/>
                  </a:lnTo>
                  <a:cubicBezTo>
                    <a:pt x="64643" y="8255"/>
                    <a:pt x="508" y="72263"/>
                    <a:pt x="0" y="151257"/>
                  </a:cubicBezTo>
                  <a:lnTo>
                    <a:pt x="0" y="151257"/>
                  </a:lnTo>
                  <a:lnTo>
                    <a:pt x="381" y="499872"/>
                  </a:lnTo>
                  <a:lnTo>
                    <a:pt x="1270" y="1223137"/>
                  </a:lnTo>
                  <a:lnTo>
                    <a:pt x="1270" y="1223137"/>
                  </a:lnTo>
                  <a:cubicBezTo>
                    <a:pt x="2413" y="1298321"/>
                    <a:pt x="61087" y="1359535"/>
                    <a:pt x="135255" y="1364615"/>
                  </a:cubicBezTo>
                  <a:cubicBezTo>
                    <a:pt x="138684" y="1364869"/>
                    <a:pt x="141986" y="1364996"/>
                    <a:pt x="145415" y="1364996"/>
                  </a:cubicBezTo>
                  <a:lnTo>
                    <a:pt x="7187565" y="1356487"/>
                  </a:lnTo>
                  <a:cubicBezTo>
                    <a:pt x="7267067" y="1356360"/>
                    <a:pt x="7331456" y="1291844"/>
                    <a:pt x="7331329" y="1212342"/>
                  </a:cubicBezTo>
                  <a:lnTo>
                    <a:pt x="7330313" y="344170"/>
                  </a:lnTo>
                  <a:lnTo>
                    <a:pt x="7330059" y="142748"/>
                  </a:lnTo>
                  <a:lnTo>
                    <a:pt x="7330059" y="142748"/>
                  </a:lnTo>
                  <a:cubicBezTo>
                    <a:pt x="7329551" y="66929"/>
                    <a:pt x="7270623" y="5080"/>
                    <a:pt x="7196201" y="0"/>
                  </a:cubicBezTo>
                  <a:close/>
                </a:path>
              </a:pathLst>
            </a:custGeom>
            <a:blipFill>
              <a:blip r:embed="rId3">
                <a:alphaModFix amt="37000"/>
              </a:blip>
              <a:stretch>
                <a:fillRect l="-11" t="-39193" r="-13" b="-39161"/>
              </a:stretch>
            </a:blipFill>
          </p:spPr>
          <p:txBody>
            <a:bodyPr/>
            <a:lstStyle/>
            <a:p>
              <a:endParaRPr lang="en-US"/>
            </a:p>
          </p:txBody>
        </p:sp>
      </p:grpSp>
      <p:grpSp>
        <p:nvGrpSpPr>
          <p:cNvPr id="7" name="Group 7"/>
          <p:cNvGrpSpPr>
            <a:grpSpLocks noChangeAspect="1"/>
          </p:cNvGrpSpPr>
          <p:nvPr/>
        </p:nvGrpSpPr>
        <p:grpSpPr>
          <a:xfrm>
            <a:off x="125501" y="6857505"/>
            <a:ext cx="586007" cy="586007"/>
            <a:chOff x="0" y="0"/>
            <a:chExt cx="586003" cy="586003"/>
          </a:xfrm>
        </p:grpSpPr>
        <p:sp>
          <p:nvSpPr>
            <p:cNvPr id="8" name="Freeform 8"/>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solidFill>
          </p:spPr>
          <p:txBody>
            <a:bodyPr/>
            <a:lstStyle/>
            <a:p>
              <a:endParaRPr lang="en-US"/>
            </a:p>
          </p:txBody>
        </p:sp>
        <p:sp>
          <p:nvSpPr>
            <p:cNvPr id="9" name="Freeform 9"/>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solidFill>
          </p:spPr>
          <p:txBody>
            <a:bodyPr/>
            <a:lstStyle/>
            <a:p>
              <a:endParaRPr lang="en-US"/>
            </a:p>
          </p:txBody>
        </p:sp>
        <p:sp>
          <p:nvSpPr>
            <p:cNvPr id="10" name="Freeform 10"/>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solidFill>
          </p:spPr>
          <p:txBody>
            <a:bodyPr/>
            <a:lstStyle/>
            <a:p>
              <a:endParaRPr lang="en-US"/>
            </a:p>
          </p:txBody>
        </p:sp>
      </p:grpSp>
      <p:grpSp>
        <p:nvGrpSpPr>
          <p:cNvPr id="11" name="Group 11"/>
          <p:cNvGrpSpPr>
            <a:grpSpLocks noChangeAspect="1"/>
          </p:cNvGrpSpPr>
          <p:nvPr/>
        </p:nvGrpSpPr>
        <p:grpSpPr>
          <a:xfrm rot="-420000">
            <a:off x="574996" y="4633008"/>
            <a:ext cx="1687497" cy="1563748"/>
            <a:chOff x="0" y="0"/>
            <a:chExt cx="2249996" cy="2084997"/>
          </a:xfrm>
        </p:grpSpPr>
        <p:sp>
          <p:nvSpPr>
            <p:cNvPr id="12" name="Freeform 12"/>
            <p:cNvSpPr/>
            <p:nvPr/>
          </p:nvSpPr>
          <p:spPr>
            <a:xfrm>
              <a:off x="0" y="0"/>
              <a:ext cx="2249932" cy="2084959"/>
            </a:xfrm>
            <a:custGeom>
              <a:avLst/>
              <a:gdLst/>
              <a:ahLst/>
              <a:cxnLst/>
              <a:rect l="l" t="t" r="r" b="b"/>
              <a:pathLst>
                <a:path w="2249932" h="2084959">
                  <a:moveTo>
                    <a:pt x="2249932" y="0"/>
                  </a:moveTo>
                  <a:lnTo>
                    <a:pt x="1915922" y="0"/>
                  </a:lnTo>
                  <a:lnTo>
                    <a:pt x="0" y="0"/>
                  </a:lnTo>
                  <a:lnTo>
                    <a:pt x="0" y="2084959"/>
                  </a:lnTo>
                  <a:lnTo>
                    <a:pt x="2249932" y="2084959"/>
                  </a:lnTo>
                  <a:lnTo>
                    <a:pt x="2249932" y="0"/>
                  </a:lnTo>
                  <a:close/>
                </a:path>
              </a:pathLst>
            </a:custGeom>
            <a:blipFill>
              <a:blip r:embed="rId4"/>
              <a:stretch>
                <a:fillRect l="-12065" r="-12068" b="-1"/>
              </a:stretch>
            </a:blipFill>
          </p:spPr>
          <p:txBody>
            <a:bodyPr/>
            <a:lstStyle/>
            <a:p>
              <a:endParaRPr lang="en-US"/>
            </a:p>
          </p:txBody>
        </p:sp>
      </p:grpSp>
      <p:grpSp>
        <p:nvGrpSpPr>
          <p:cNvPr id="13" name="Group 13"/>
          <p:cNvGrpSpPr>
            <a:grpSpLocks noChangeAspect="1"/>
          </p:cNvGrpSpPr>
          <p:nvPr/>
        </p:nvGrpSpPr>
        <p:grpSpPr>
          <a:xfrm>
            <a:off x="567185" y="2643149"/>
            <a:ext cx="6482144" cy="1806607"/>
            <a:chOff x="0" y="0"/>
            <a:chExt cx="6482144" cy="1806613"/>
          </a:xfrm>
        </p:grpSpPr>
        <p:sp>
          <p:nvSpPr>
            <p:cNvPr id="14" name="Freeform 14"/>
            <p:cNvSpPr/>
            <p:nvPr/>
          </p:nvSpPr>
          <p:spPr>
            <a:xfrm>
              <a:off x="-4826" y="-1778"/>
              <a:ext cx="6490716" cy="1809623"/>
            </a:xfrm>
            <a:custGeom>
              <a:avLst/>
              <a:gdLst/>
              <a:ahLst/>
              <a:cxnLst/>
              <a:rect l="l" t="t" r="r" b="b"/>
              <a:pathLst>
                <a:path w="6490716" h="1809623">
                  <a:moveTo>
                    <a:pt x="103632" y="1778"/>
                  </a:moveTo>
                  <a:cubicBezTo>
                    <a:pt x="43942" y="0"/>
                    <a:pt x="0" y="46736"/>
                    <a:pt x="5207" y="106172"/>
                  </a:cubicBezTo>
                  <a:lnTo>
                    <a:pt x="148082" y="1703070"/>
                  </a:lnTo>
                  <a:cubicBezTo>
                    <a:pt x="153416" y="1762506"/>
                    <a:pt x="205994" y="1809623"/>
                    <a:pt x="265684" y="1808353"/>
                  </a:cubicBezTo>
                  <a:lnTo>
                    <a:pt x="6290437" y="1680972"/>
                  </a:lnTo>
                  <a:cubicBezTo>
                    <a:pt x="6350127" y="1679702"/>
                    <a:pt x="6401562" y="1630426"/>
                    <a:pt x="6405372" y="1570863"/>
                  </a:cubicBezTo>
                  <a:lnTo>
                    <a:pt x="6486906" y="298450"/>
                  </a:lnTo>
                  <a:cubicBezTo>
                    <a:pt x="6490716" y="238887"/>
                    <a:pt x="6445504" y="189230"/>
                    <a:pt x="6385814" y="187452"/>
                  </a:cubicBezTo>
                  <a:close/>
                </a:path>
              </a:pathLst>
            </a:custGeom>
            <a:solidFill>
              <a:srgbClr val="231F20">
                <a:alpha val="60784"/>
              </a:srgbClr>
            </a:solidFill>
          </p:spPr>
          <p:txBody>
            <a:bodyPr/>
            <a:lstStyle/>
            <a:p>
              <a:endParaRPr lang="en-US"/>
            </a:p>
          </p:txBody>
        </p:sp>
      </p:grpSp>
      <p:grpSp>
        <p:nvGrpSpPr>
          <p:cNvPr id="15" name="Group 15"/>
          <p:cNvGrpSpPr>
            <a:grpSpLocks noChangeAspect="1"/>
          </p:cNvGrpSpPr>
          <p:nvPr/>
        </p:nvGrpSpPr>
        <p:grpSpPr>
          <a:xfrm rot="5400000">
            <a:off x="2904353" y="301200"/>
            <a:ext cx="1806597" cy="6490497"/>
            <a:chOff x="0" y="0"/>
            <a:chExt cx="2408796" cy="8653996"/>
          </a:xfrm>
        </p:grpSpPr>
        <p:sp>
          <p:nvSpPr>
            <p:cNvPr id="16" name="Freeform 16"/>
            <p:cNvSpPr/>
            <p:nvPr/>
          </p:nvSpPr>
          <p:spPr>
            <a:xfrm>
              <a:off x="0" y="0"/>
              <a:ext cx="2408809" cy="8654035"/>
            </a:xfrm>
            <a:custGeom>
              <a:avLst/>
              <a:gdLst/>
              <a:ahLst/>
              <a:cxnLst/>
              <a:rect l="l" t="t" r="r" b="b"/>
              <a:pathLst>
                <a:path w="2408809" h="8654035">
                  <a:moveTo>
                    <a:pt x="0" y="8520303"/>
                  </a:moveTo>
                  <a:cubicBezTo>
                    <a:pt x="0" y="8597647"/>
                    <a:pt x="61468" y="8654035"/>
                    <a:pt x="139192" y="8647049"/>
                  </a:cubicBezTo>
                  <a:lnTo>
                    <a:pt x="2268347" y="8456676"/>
                  </a:lnTo>
                  <a:cubicBezTo>
                    <a:pt x="2346452" y="8449691"/>
                    <a:pt x="2408809" y="8381238"/>
                    <a:pt x="2408809" y="8303006"/>
                  </a:cubicBezTo>
                  <a:cubicBezTo>
                    <a:pt x="2408809" y="8301990"/>
                    <a:pt x="2408809" y="8300975"/>
                    <a:pt x="2408809" y="8299958"/>
                  </a:cubicBezTo>
                  <a:lnTo>
                    <a:pt x="2238883" y="266954"/>
                  </a:lnTo>
                  <a:cubicBezTo>
                    <a:pt x="2237232" y="187452"/>
                    <a:pt x="2171446" y="118872"/>
                    <a:pt x="2092071" y="113792"/>
                  </a:cubicBezTo>
                  <a:lnTo>
                    <a:pt x="395478" y="5080"/>
                  </a:lnTo>
                  <a:cubicBezTo>
                    <a:pt x="316103" y="0"/>
                    <a:pt x="249936" y="60325"/>
                    <a:pt x="247523" y="139827"/>
                  </a:cubicBezTo>
                  <a:lnTo>
                    <a:pt x="0" y="8517382"/>
                  </a:lnTo>
                  <a:lnTo>
                    <a:pt x="0" y="8520302"/>
                  </a:lnTo>
                  <a:close/>
                </a:path>
              </a:pathLst>
            </a:custGeom>
            <a:blipFill>
              <a:blip r:embed="rId5">
                <a:alphaModFix amt="61000"/>
              </a:blip>
              <a:stretch>
                <a:fillRect l="-885" t="-338" r="-831" b="-353"/>
              </a:stretch>
            </a:blipFill>
          </p:spPr>
          <p:txBody>
            <a:bodyPr/>
            <a:lstStyle/>
            <a:p>
              <a:endParaRPr lang="en-US"/>
            </a:p>
          </p:txBody>
        </p:sp>
      </p:grpSp>
      <p:grpSp>
        <p:nvGrpSpPr>
          <p:cNvPr id="17" name="Group 17"/>
          <p:cNvGrpSpPr>
            <a:grpSpLocks noChangeAspect="1"/>
          </p:cNvGrpSpPr>
          <p:nvPr/>
        </p:nvGrpSpPr>
        <p:grpSpPr>
          <a:xfrm>
            <a:off x="560756" y="2635110"/>
            <a:ext cx="6498641" cy="1822304"/>
            <a:chOff x="0" y="0"/>
            <a:chExt cx="6498641" cy="1822298"/>
          </a:xfrm>
        </p:grpSpPr>
        <p:sp>
          <p:nvSpPr>
            <p:cNvPr id="18" name="Freeform 18"/>
            <p:cNvSpPr/>
            <p:nvPr/>
          </p:nvSpPr>
          <p:spPr>
            <a:xfrm>
              <a:off x="0" y="0"/>
              <a:ext cx="6498590" cy="1822196"/>
            </a:xfrm>
            <a:custGeom>
              <a:avLst/>
              <a:gdLst/>
              <a:ahLst/>
              <a:cxnLst/>
              <a:rect l="l" t="t" r="r" b="b"/>
              <a:pathLst>
                <a:path w="6498590" h="1822196">
                  <a:moveTo>
                    <a:pt x="105029" y="14478"/>
                  </a:moveTo>
                  <a:cubicBezTo>
                    <a:pt x="53213" y="12954"/>
                    <a:pt x="14351" y="50292"/>
                    <a:pt x="12827" y="99949"/>
                  </a:cubicBezTo>
                  <a:lnTo>
                    <a:pt x="12827" y="107823"/>
                  </a:lnTo>
                  <a:lnTo>
                    <a:pt x="6858" y="112522"/>
                  </a:lnTo>
                  <a:lnTo>
                    <a:pt x="13208" y="112014"/>
                  </a:lnTo>
                  <a:lnTo>
                    <a:pt x="155956" y="1708785"/>
                  </a:lnTo>
                  <a:lnTo>
                    <a:pt x="149606" y="1709293"/>
                  </a:lnTo>
                  <a:lnTo>
                    <a:pt x="155956" y="1708785"/>
                  </a:lnTo>
                  <a:cubicBezTo>
                    <a:pt x="161036" y="1764919"/>
                    <a:pt x="210820" y="1809496"/>
                    <a:pt x="267081" y="1808353"/>
                  </a:cubicBezTo>
                  <a:lnTo>
                    <a:pt x="267208" y="1814703"/>
                  </a:lnTo>
                  <a:lnTo>
                    <a:pt x="267081" y="1808353"/>
                  </a:lnTo>
                  <a:lnTo>
                    <a:pt x="6291834" y="1680972"/>
                  </a:lnTo>
                  <a:cubicBezTo>
                    <a:pt x="6348222" y="1679829"/>
                    <a:pt x="6396863" y="1633093"/>
                    <a:pt x="6400546" y="1576832"/>
                  </a:cubicBezTo>
                  <a:lnTo>
                    <a:pt x="6482080" y="304419"/>
                  </a:lnTo>
                  <a:lnTo>
                    <a:pt x="6488430" y="304800"/>
                  </a:lnTo>
                  <a:lnTo>
                    <a:pt x="6482080" y="304419"/>
                  </a:lnTo>
                  <a:cubicBezTo>
                    <a:pt x="6485636" y="249682"/>
                    <a:pt x="6444996" y="203835"/>
                    <a:pt x="6390767" y="200406"/>
                  </a:cubicBezTo>
                  <a:lnTo>
                    <a:pt x="6388354" y="200279"/>
                  </a:lnTo>
                  <a:lnTo>
                    <a:pt x="6387338" y="193929"/>
                  </a:lnTo>
                  <a:lnTo>
                    <a:pt x="6387211" y="200279"/>
                  </a:lnTo>
                  <a:lnTo>
                    <a:pt x="105029" y="14478"/>
                  </a:lnTo>
                  <a:moveTo>
                    <a:pt x="105410" y="1778"/>
                  </a:moveTo>
                  <a:lnTo>
                    <a:pt x="105283" y="8128"/>
                  </a:lnTo>
                  <a:lnTo>
                    <a:pt x="105410" y="1778"/>
                  </a:lnTo>
                  <a:lnTo>
                    <a:pt x="6387465" y="187325"/>
                  </a:lnTo>
                  <a:cubicBezTo>
                    <a:pt x="6388862" y="187325"/>
                    <a:pt x="6390132" y="187452"/>
                    <a:pt x="6391402" y="187452"/>
                  </a:cubicBezTo>
                  <a:cubicBezTo>
                    <a:pt x="6452616" y="191389"/>
                    <a:pt x="6498590" y="243205"/>
                    <a:pt x="6494653" y="305054"/>
                  </a:cubicBezTo>
                  <a:lnTo>
                    <a:pt x="6413119" y="1577467"/>
                  </a:lnTo>
                  <a:lnTo>
                    <a:pt x="6406769" y="1577086"/>
                  </a:lnTo>
                  <a:lnTo>
                    <a:pt x="6413119" y="1577467"/>
                  </a:lnTo>
                  <a:cubicBezTo>
                    <a:pt x="6409055" y="1640332"/>
                    <a:pt x="6354953" y="1692148"/>
                    <a:pt x="6292088" y="1693418"/>
                  </a:cubicBezTo>
                  <a:lnTo>
                    <a:pt x="6291961" y="1687068"/>
                  </a:lnTo>
                  <a:lnTo>
                    <a:pt x="6292088" y="1693418"/>
                  </a:lnTo>
                  <a:lnTo>
                    <a:pt x="267335" y="1820926"/>
                  </a:lnTo>
                  <a:cubicBezTo>
                    <a:pt x="204343" y="1822196"/>
                    <a:pt x="148844" y="1772539"/>
                    <a:pt x="143256" y="1709801"/>
                  </a:cubicBezTo>
                  <a:lnTo>
                    <a:pt x="508" y="113030"/>
                  </a:lnTo>
                  <a:cubicBezTo>
                    <a:pt x="127" y="108458"/>
                    <a:pt x="0" y="103886"/>
                    <a:pt x="127" y="99568"/>
                  </a:cubicBezTo>
                  <a:cubicBezTo>
                    <a:pt x="1778" y="42799"/>
                    <a:pt x="46609" y="0"/>
                    <a:pt x="105410" y="1778"/>
                  </a:cubicBezTo>
                  <a:close/>
                </a:path>
              </a:pathLst>
            </a:custGeom>
            <a:solidFill>
              <a:srgbClr val="F68A34"/>
            </a:solidFill>
          </p:spPr>
          <p:txBody>
            <a:bodyPr/>
            <a:lstStyle/>
            <a:p>
              <a:endParaRPr lang="en-US"/>
            </a:p>
          </p:txBody>
        </p:sp>
      </p:grpSp>
      <p:grpSp>
        <p:nvGrpSpPr>
          <p:cNvPr id="19" name="Group 19"/>
          <p:cNvGrpSpPr>
            <a:grpSpLocks noChangeAspect="1"/>
          </p:cNvGrpSpPr>
          <p:nvPr/>
        </p:nvGrpSpPr>
        <p:grpSpPr>
          <a:xfrm>
            <a:off x="636584" y="912762"/>
            <a:ext cx="10118922" cy="177803"/>
            <a:chOff x="0" y="0"/>
            <a:chExt cx="10118928" cy="177800"/>
          </a:xfrm>
        </p:grpSpPr>
        <p:sp>
          <p:nvSpPr>
            <p:cNvPr id="20" name="Freeform 20"/>
            <p:cNvSpPr/>
            <p:nvPr/>
          </p:nvSpPr>
          <p:spPr>
            <a:xfrm>
              <a:off x="88900" y="82550"/>
              <a:ext cx="9966579" cy="12700"/>
            </a:xfrm>
            <a:custGeom>
              <a:avLst/>
              <a:gdLst/>
              <a:ahLst/>
              <a:cxnLst/>
              <a:rect l="l" t="t" r="r" b="b"/>
              <a:pathLst>
                <a:path w="9966579" h="12700">
                  <a:moveTo>
                    <a:pt x="0" y="0"/>
                  </a:moveTo>
                  <a:lnTo>
                    <a:pt x="0" y="12700"/>
                  </a:lnTo>
                  <a:lnTo>
                    <a:pt x="9966579" y="12700"/>
                  </a:lnTo>
                  <a:lnTo>
                    <a:pt x="9966579" y="11811"/>
                  </a:lnTo>
                  <a:lnTo>
                    <a:pt x="0" y="0"/>
                  </a:lnTo>
                  <a:close/>
                </a:path>
              </a:pathLst>
            </a:custGeom>
            <a:solidFill>
              <a:srgbClr val="F68A34"/>
            </a:solidFill>
          </p:spPr>
          <p:txBody>
            <a:bodyPr/>
            <a:lstStyle/>
            <a:p>
              <a:endParaRPr lang="en-US"/>
            </a:p>
          </p:txBody>
        </p:sp>
        <p:sp>
          <p:nvSpPr>
            <p:cNvPr id="21" name="Freeform 21"/>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sp>
        <p:nvSpPr>
          <p:cNvPr id="22" name="TextBox 22"/>
          <p:cNvSpPr txBox="1"/>
          <p:nvPr/>
        </p:nvSpPr>
        <p:spPr>
          <a:xfrm>
            <a:off x="720004" y="1758001"/>
            <a:ext cx="201663" cy="260633"/>
          </a:xfrm>
          <a:prstGeom prst="rect">
            <a:avLst/>
          </a:prstGeom>
        </p:spPr>
        <p:txBody>
          <a:bodyPr lIns="0" tIns="0" rIns="0" bIns="0" rtlCol="0" anchor="t">
            <a:spAutoFit/>
          </a:bodyPr>
          <a:lstStyle/>
          <a:p>
            <a:pPr algn="l">
              <a:lnSpc>
                <a:spcPts val="1959"/>
              </a:lnSpc>
            </a:pPr>
            <a:r>
              <a:rPr lang="en-US" sz="1399" b="1">
                <a:solidFill>
                  <a:srgbClr val="F68A34"/>
                </a:solidFill>
                <a:latin typeface="Arimo Bold"/>
                <a:ea typeface="Arimo Bold"/>
                <a:cs typeface="Arimo Bold"/>
                <a:sym typeface="Arimo Bold"/>
              </a:rPr>
              <a:t>2.</a:t>
            </a:r>
            <a:r>
              <a:rPr lang="en-US" sz="1399" b="1">
                <a:solidFill>
                  <a:srgbClr val="231F20"/>
                </a:solidFill>
                <a:latin typeface="Arimo Bold"/>
                <a:ea typeface="Arimo Bold"/>
                <a:cs typeface="Arimo Bold"/>
                <a:sym typeface="Arimo Bold"/>
              </a:rPr>
              <a:t> </a:t>
            </a:r>
          </a:p>
        </p:txBody>
      </p:sp>
      <p:sp>
        <p:nvSpPr>
          <p:cNvPr id="23" name="TextBox 23"/>
          <p:cNvSpPr txBox="1"/>
          <p:nvPr/>
        </p:nvSpPr>
        <p:spPr>
          <a:xfrm>
            <a:off x="864003" y="2904887"/>
            <a:ext cx="6019676" cy="1387297"/>
          </a:xfrm>
          <a:prstGeom prst="rect">
            <a:avLst/>
          </a:prstGeom>
        </p:spPr>
        <p:txBody>
          <a:bodyPr lIns="0" tIns="0" rIns="0" bIns="0" rtlCol="0" anchor="t">
            <a:spAutoFit/>
          </a:bodyPr>
          <a:lstStyle/>
          <a:p>
            <a:pPr algn="l">
              <a:lnSpc>
                <a:spcPts val="1959"/>
              </a:lnSpc>
            </a:pPr>
            <a:r>
              <a:rPr lang="en-US" sz="1399" b="1" spc="40">
                <a:solidFill>
                  <a:srgbClr val="F68A34"/>
                </a:solidFill>
                <a:latin typeface="Arimo Bold"/>
                <a:ea typeface="Arimo Bold"/>
                <a:cs typeface="Arimo Bold"/>
                <a:sym typeface="Arimo Bold"/>
              </a:rPr>
              <a:t>FURTHER ACTIVITY</a:t>
            </a:r>
          </a:p>
          <a:p>
            <a:pPr algn="l">
              <a:lnSpc>
                <a:spcPts val="1800"/>
              </a:lnSpc>
            </a:pPr>
            <a:r>
              <a:rPr lang="en-US" sz="1200">
                <a:solidFill>
                  <a:srgbClr val="FFFFFF"/>
                </a:solidFill>
                <a:latin typeface="Arimo"/>
                <a:ea typeface="Arimo"/>
                <a:cs typeface="Arimo"/>
                <a:sym typeface="Arimo"/>
              </a:rPr>
              <a:t>There have been several adaptations of Robert Louise Stevensons’ Treasure Island, can you search online and find some? Have you seen one of these adaptations?</a:t>
            </a:r>
          </a:p>
          <a:p>
            <a:pPr algn="l">
              <a:lnSpc>
                <a:spcPts val="3000"/>
              </a:lnSpc>
            </a:pP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If so, was it what you expected to see and hear?</a:t>
            </a:r>
          </a:p>
          <a:p>
            <a:pPr algn="l">
              <a:lnSpc>
                <a:spcPts val="1800"/>
              </a:lnSpc>
            </a:pP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If not, why not watch it!</a:t>
            </a:r>
          </a:p>
        </p:txBody>
      </p:sp>
      <p:sp>
        <p:nvSpPr>
          <p:cNvPr id="24" name="TextBox 24"/>
          <p:cNvSpPr txBox="1"/>
          <p:nvPr/>
        </p:nvSpPr>
        <p:spPr>
          <a:xfrm>
            <a:off x="1164498" y="1748476"/>
            <a:ext cx="7358682" cy="721360"/>
          </a:xfrm>
          <a:prstGeom prst="rect">
            <a:avLst/>
          </a:prstGeom>
        </p:spPr>
        <p:txBody>
          <a:bodyPr lIns="0" tIns="0" rIns="0" bIns="0" rtlCol="0" anchor="t">
            <a:spAutoFit/>
          </a:bodyPr>
          <a:lstStyle/>
          <a:p>
            <a:pPr algn="l">
              <a:lnSpc>
                <a:spcPts val="1959"/>
              </a:lnSpc>
            </a:pPr>
            <a:r>
              <a:rPr lang="en-US" sz="1399" b="1">
                <a:solidFill>
                  <a:srgbClr val="231F20"/>
                </a:solidFill>
                <a:latin typeface="Arial Bold"/>
                <a:ea typeface="Arial Bold"/>
                <a:cs typeface="Arial Bold"/>
                <a:sym typeface="Arial Bold"/>
              </a:rPr>
              <a:t>If you have already seen the performance, was it what you expected to see and hear?</a:t>
            </a:r>
          </a:p>
          <a:p>
            <a:pPr algn="l">
              <a:lnSpc>
                <a:spcPts val="1800"/>
              </a:lnSpc>
            </a:pPr>
            <a:r>
              <a:rPr lang="en-US" sz="1200" b="1" i="1" spc="-1">
                <a:solidFill>
                  <a:srgbClr val="231F20"/>
                </a:solidFill>
                <a:latin typeface="Arial Bold Italics"/>
                <a:ea typeface="Arial Bold Italics"/>
                <a:cs typeface="Arial Bold Italics"/>
                <a:sym typeface="Arial Bold Italics"/>
              </a:rPr>
              <a:t>If you’ve not seen it, have you read the Robert Louise Stevensons’ book, Treasure Island? Was that what you expected?</a:t>
            </a:r>
          </a:p>
        </p:txBody>
      </p:sp>
      <p:sp>
        <p:nvSpPr>
          <p:cNvPr id="25" name="TextBox 25"/>
          <p:cNvSpPr txBox="1"/>
          <p:nvPr/>
        </p:nvSpPr>
        <p:spPr>
          <a:xfrm>
            <a:off x="125501" y="307661"/>
            <a:ext cx="9810499" cy="730888"/>
          </a:xfrm>
          <a:prstGeom prst="rect">
            <a:avLst/>
          </a:prstGeom>
        </p:spPr>
        <p:txBody>
          <a:bodyPr lIns="0" tIns="0" rIns="0" bIns="0" rtlCol="0" anchor="t">
            <a:spAutoFit/>
          </a:bodyPr>
          <a:lstStyle/>
          <a:p>
            <a:pPr algn="ctr">
              <a:lnSpc>
                <a:spcPts val="1700"/>
              </a:lnSpc>
            </a:pPr>
            <a:r>
              <a:rPr lang="en-US" sz="3400">
                <a:solidFill>
                  <a:srgbClr val="F68A34"/>
                </a:solidFill>
                <a:latin typeface="Arimo"/>
                <a:ea typeface="Arimo"/>
                <a:cs typeface="Arimo"/>
                <a:sym typeface="Arimo"/>
              </a:rPr>
              <a:t>LET'S THINK: ALL ABOUT</a:t>
            </a:r>
          </a:p>
          <a:p>
            <a:pPr algn="ctr">
              <a:lnSpc>
                <a:spcPts val="1700"/>
              </a:lnSpc>
            </a:pPr>
            <a:endParaRPr lang="en-US" sz="3400">
              <a:solidFill>
                <a:srgbClr val="F68A34"/>
              </a:solidFill>
              <a:latin typeface="Arimo"/>
              <a:ea typeface="Arimo"/>
              <a:cs typeface="Arimo"/>
              <a:sym typeface="Arimo"/>
            </a:endParaRPr>
          </a:p>
          <a:p>
            <a:pPr algn="ctr">
              <a:lnSpc>
                <a:spcPts val="1700"/>
              </a:lnSpc>
            </a:pPr>
            <a:r>
              <a:rPr lang="en-US" sz="3400">
                <a:solidFill>
                  <a:srgbClr val="F68A34"/>
                </a:solidFill>
                <a:latin typeface="Arimo"/>
                <a:ea typeface="Arimo"/>
                <a:cs typeface="Arimo"/>
                <a:sym typeface="Arimo"/>
              </a:rPr>
              <a:t> TREASURE ISLAND</a:t>
            </a:r>
          </a:p>
        </p:txBody>
      </p:sp>
      <p:sp>
        <p:nvSpPr>
          <p:cNvPr id="26" name="TextBox 26"/>
          <p:cNvSpPr txBox="1"/>
          <p:nvPr/>
        </p:nvSpPr>
        <p:spPr>
          <a:xfrm>
            <a:off x="711508" y="1258256"/>
            <a:ext cx="201663" cy="403508"/>
          </a:xfrm>
          <a:prstGeom prst="rect">
            <a:avLst/>
          </a:prstGeom>
        </p:spPr>
        <p:txBody>
          <a:bodyPr lIns="0" tIns="0" rIns="0" bIns="0" rtlCol="0" anchor="t">
            <a:spAutoFit/>
          </a:bodyPr>
          <a:lstStyle/>
          <a:p>
            <a:pPr algn="l">
              <a:lnSpc>
                <a:spcPts val="3499"/>
              </a:lnSpc>
            </a:pPr>
            <a:r>
              <a:rPr lang="en-US" sz="1399" b="1">
                <a:solidFill>
                  <a:srgbClr val="F68A34"/>
                </a:solidFill>
                <a:latin typeface="Arimo Bold"/>
                <a:ea typeface="Arimo Bold"/>
                <a:cs typeface="Arimo Bold"/>
                <a:sym typeface="Arimo Bold"/>
              </a:rPr>
              <a:t>1.</a:t>
            </a:r>
            <a:r>
              <a:rPr lang="en-US" sz="1399" b="1">
                <a:solidFill>
                  <a:srgbClr val="231F20"/>
                </a:solidFill>
                <a:latin typeface="Arimo Bold"/>
                <a:ea typeface="Arimo Bold"/>
                <a:cs typeface="Arimo Bold"/>
                <a:sym typeface="Arimo Bold"/>
              </a:rPr>
              <a:t> </a:t>
            </a:r>
          </a:p>
        </p:txBody>
      </p:sp>
      <p:sp>
        <p:nvSpPr>
          <p:cNvPr id="27" name="TextBox 27"/>
          <p:cNvSpPr txBox="1"/>
          <p:nvPr/>
        </p:nvSpPr>
        <p:spPr>
          <a:xfrm>
            <a:off x="10304402" y="7160057"/>
            <a:ext cx="96841" cy="290703"/>
          </a:xfrm>
          <a:prstGeom prst="rect">
            <a:avLst/>
          </a:prstGeom>
        </p:spPr>
        <p:txBody>
          <a:bodyPr lIns="0" tIns="0" rIns="0" bIns="0" rtlCol="0" anchor="t">
            <a:spAutoFit/>
          </a:bodyPr>
          <a:lstStyle/>
          <a:p>
            <a:pPr algn="l">
              <a:lnSpc>
                <a:spcPts val="2351"/>
              </a:lnSpc>
            </a:pPr>
            <a:r>
              <a:rPr lang="en-US" sz="1679" b="1" spc="-57">
                <a:solidFill>
                  <a:srgbClr val="F68A34"/>
                </a:solidFill>
                <a:latin typeface="Open Sans Condensed Medium"/>
                <a:ea typeface="Open Sans Condensed Medium"/>
                <a:cs typeface="Open Sans Condensed Medium"/>
                <a:sym typeface="Open Sans Condensed Medium"/>
              </a:rPr>
              <a:t>6</a:t>
            </a:r>
          </a:p>
        </p:txBody>
      </p:sp>
      <p:sp>
        <p:nvSpPr>
          <p:cNvPr id="28" name="TextBox 28"/>
          <p:cNvSpPr txBox="1"/>
          <p:nvPr/>
        </p:nvSpPr>
        <p:spPr>
          <a:xfrm rot="-240000">
            <a:off x="2128729" y="4934294"/>
            <a:ext cx="3583772" cy="260633"/>
          </a:xfrm>
          <a:prstGeom prst="rect">
            <a:avLst/>
          </a:prstGeom>
        </p:spPr>
        <p:txBody>
          <a:bodyPr lIns="0" tIns="0" rIns="0" bIns="0" rtlCol="0" anchor="t">
            <a:spAutoFit/>
          </a:bodyPr>
          <a:lstStyle/>
          <a:p>
            <a:pPr algn="l">
              <a:lnSpc>
                <a:spcPts val="1960"/>
              </a:lnSpc>
            </a:pPr>
            <a:r>
              <a:rPr lang="en-US" sz="1400" b="1">
                <a:solidFill>
                  <a:srgbClr val="FFFFFF"/>
                </a:solidFill>
                <a:latin typeface="Arimo Bold"/>
                <a:ea typeface="Arimo Bold"/>
                <a:cs typeface="Arimo Bold"/>
                <a:sym typeface="Arimo Bold"/>
              </a:rPr>
              <a:t>BLACKBEARD, SET HIS BEARD ON FIRE.</a:t>
            </a:r>
          </a:p>
        </p:txBody>
      </p:sp>
      <p:sp>
        <p:nvSpPr>
          <p:cNvPr id="29" name="TextBox 29"/>
          <p:cNvSpPr txBox="1"/>
          <p:nvPr/>
        </p:nvSpPr>
        <p:spPr>
          <a:xfrm rot="-240000">
            <a:off x="2157295" y="5144482"/>
            <a:ext cx="5425480" cy="592455"/>
          </a:xfrm>
          <a:prstGeom prst="rect">
            <a:avLst/>
          </a:prstGeom>
        </p:spPr>
        <p:txBody>
          <a:bodyPr lIns="0" tIns="0" rIns="0" bIns="0" rtlCol="0" anchor="t">
            <a:spAutoFit/>
          </a:bodyPr>
          <a:lstStyle/>
          <a:p>
            <a:pPr algn="l">
              <a:lnSpc>
                <a:spcPts val="1500"/>
              </a:lnSpc>
            </a:pPr>
            <a:r>
              <a:rPr lang="en-US" sz="1200" b="1">
                <a:solidFill>
                  <a:srgbClr val="FFFFFF"/>
                </a:solidFill>
                <a:latin typeface="Arimo Bold"/>
                <a:ea typeface="Arimo Bold"/>
                <a:cs typeface="Arimo Bold"/>
                <a:sym typeface="Arimo Bold"/>
              </a:rPr>
              <a:t>Edward Thatch or Teach, also known as Blackbeard, was one of the most feared pirates of all time. Before capturing a ship, he would weave hemp into his beard that he would set on fire, to strike fear into the ship’s crew.</a:t>
            </a:r>
          </a:p>
        </p:txBody>
      </p:sp>
      <p:sp>
        <p:nvSpPr>
          <p:cNvPr id="30" name="TextBox 30"/>
          <p:cNvSpPr txBox="1"/>
          <p:nvPr/>
        </p:nvSpPr>
        <p:spPr>
          <a:xfrm>
            <a:off x="1143663" y="1402048"/>
            <a:ext cx="4573563" cy="259715"/>
          </a:xfrm>
          <a:prstGeom prst="rect">
            <a:avLst/>
          </a:prstGeom>
        </p:spPr>
        <p:txBody>
          <a:bodyPr lIns="0" tIns="0" rIns="0" bIns="0" rtlCol="0" anchor="t">
            <a:spAutoFit/>
          </a:bodyPr>
          <a:lstStyle/>
          <a:p>
            <a:pPr algn="ctr">
              <a:lnSpc>
                <a:spcPts val="1959"/>
              </a:lnSpc>
              <a:spcBef>
                <a:spcPct val="0"/>
              </a:spcBef>
            </a:pPr>
            <a:r>
              <a:rPr lang="en-US" sz="1399" b="1">
                <a:solidFill>
                  <a:srgbClr val="000000"/>
                </a:solidFill>
                <a:latin typeface="Arimo Bold"/>
                <a:ea typeface="Arimo Bold"/>
                <a:cs typeface="Arimo Bold"/>
                <a:sym typeface="Arimo Bold"/>
              </a:rPr>
              <a:t>What do you think of when you hear Treasure Island?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6068460">
            <a:off x="7983626" y="3623567"/>
            <a:ext cx="5171408" cy="1267396"/>
            <a:chOff x="0" y="0"/>
            <a:chExt cx="6895211" cy="1689862"/>
          </a:xfrm>
        </p:grpSpPr>
        <p:sp>
          <p:nvSpPr>
            <p:cNvPr id="3" name="Freeform 3"/>
            <p:cNvSpPr/>
            <p:nvPr/>
          </p:nvSpPr>
          <p:spPr>
            <a:xfrm>
              <a:off x="0" y="0"/>
              <a:ext cx="6895211" cy="1689862"/>
            </a:xfrm>
            <a:custGeom>
              <a:avLst/>
              <a:gdLst/>
              <a:ahLst/>
              <a:cxnLst/>
              <a:rect l="l" t="t" r="r" b="b"/>
              <a:pathLst>
                <a:path w="6895211" h="1689862">
                  <a:moveTo>
                    <a:pt x="762" y="1689862"/>
                  </a:moveTo>
                  <a:lnTo>
                    <a:pt x="6895211" y="1552575"/>
                  </a:lnTo>
                  <a:lnTo>
                    <a:pt x="6892290" y="376047"/>
                  </a:lnTo>
                  <a:lnTo>
                    <a:pt x="6891401" y="0"/>
                  </a:lnTo>
                  <a:lnTo>
                    <a:pt x="0" y="1357122"/>
                  </a:lnTo>
                  <a:lnTo>
                    <a:pt x="762" y="1689862"/>
                  </a:lnTo>
                  <a:close/>
                </a:path>
              </a:pathLst>
            </a:custGeom>
            <a:blipFill>
              <a:blip r:embed="rId2"/>
              <a:stretch>
                <a:fillRect l="-51" t="-6396" r="-28" b="-39506"/>
              </a:stretch>
            </a:blipFill>
          </p:spPr>
          <p:txBody>
            <a:bodyPr/>
            <a:lstStyle/>
            <a:p>
              <a:endParaRPr lang="en-US"/>
            </a:p>
          </p:txBody>
        </p:sp>
      </p:grpSp>
      <p:grpSp>
        <p:nvGrpSpPr>
          <p:cNvPr id="4" name="Group 4"/>
          <p:cNvGrpSpPr>
            <a:grpSpLocks noChangeAspect="1"/>
          </p:cNvGrpSpPr>
          <p:nvPr/>
        </p:nvGrpSpPr>
        <p:grpSpPr>
          <a:xfrm rot="-1369020">
            <a:off x="6625028" y="5713390"/>
            <a:ext cx="4728705" cy="2458574"/>
            <a:chOff x="0" y="0"/>
            <a:chExt cx="6304940" cy="3278099"/>
          </a:xfrm>
        </p:grpSpPr>
        <p:sp>
          <p:nvSpPr>
            <p:cNvPr id="5" name="Freeform 5"/>
            <p:cNvSpPr/>
            <p:nvPr/>
          </p:nvSpPr>
          <p:spPr>
            <a:xfrm>
              <a:off x="0" y="0"/>
              <a:ext cx="6304915" cy="3278124"/>
            </a:xfrm>
            <a:custGeom>
              <a:avLst/>
              <a:gdLst/>
              <a:ahLst/>
              <a:cxnLst/>
              <a:rect l="l" t="t" r="r" b="b"/>
              <a:pathLst>
                <a:path w="6304915" h="3278124">
                  <a:moveTo>
                    <a:pt x="6304915" y="0"/>
                  </a:moveTo>
                  <a:lnTo>
                    <a:pt x="2799334" y="11176"/>
                  </a:lnTo>
                  <a:lnTo>
                    <a:pt x="0" y="20066"/>
                  </a:lnTo>
                  <a:lnTo>
                    <a:pt x="3810" y="1207389"/>
                  </a:lnTo>
                  <a:lnTo>
                    <a:pt x="4925822" y="3278124"/>
                  </a:lnTo>
                  <a:lnTo>
                    <a:pt x="6304915" y="0"/>
                  </a:lnTo>
                  <a:close/>
                </a:path>
              </a:pathLst>
            </a:custGeom>
            <a:blipFill>
              <a:blip r:embed="rId3"/>
              <a:stretch>
                <a:fillRect t="-10" r="-1846" b="-1163"/>
              </a:stretch>
            </a:blipFill>
          </p:spPr>
          <p:txBody>
            <a:bodyPr/>
            <a:lstStyle/>
            <a:p>
              <a:endParaRPr lang="en-US"/>
            </a:p>
          </p:txBody>
        </p:sp>
      </p:grpSp>
      <p:grpSp>
        <p:nvGrpSpPr>
          <p:cNvPr id="6" name="Group 6"/>
          <p:cNvGrpSpPr>
            <a:grpSpLocks noChangeAspect="1"/>
          </p:cNvGrpSpPr>
          <p:nvPr/>
        </p:nvGrpSpPr>
        <p:grpSpPr>
          <a:xfrm>
            <a:off x="611495" y="905246"/>
            <a:ext cx="10144001" cy="177803"/>
            <a:chOff x="0" y="0"/>
            <a:chExt cx="10143998" cy="177800"/>
          </a:xfrm>
        </p:grpSpPr>
        <p:sp>
          <p:nvSpPr>
            <p:cNvPr id="7" name="Freeform 7"/>
            <p:cNvSpPr/>
            <p:nvPr/>
          </p:nvSpPr>
          <p:spPr>
            <a:xfrm>
              <a:off x="88900" y="82550"/>
              <a:ext cx="9991598" cy="12700"/>
            </a:xfrm>
            <a:custGeom>
              <a:avLst/>
              <a:gdLst/>
              <a:ahLst/>
              <a:cxnLst/>
              <a:rect l="l" t="t" r="r" b="b"/>
              <a:pathLst>
                <a:path w="9991598" h="12700">
                  <a:moveTo>
                    <a:pt x="0" y="0"/>
                  </a:moveTo>
                  <a:lnTo>
                    <a:pt x="0" y="12700"/>
                  </a:lnTo>
                  <a:lnTo>
                    <a:pt x="9991598" y="12700"/>
                  </a:lnTo>
                  <a:lnTo>
                    <a:pt x="9991598" y="11938"/>
                  </a:lnTo>
                  <a:lnTo>
                    <a:pt x="0" y="0"/>
                  </a:lnTo>
                  <a:close/>
                </a:path>
              </a:pathLst>
            </a:custGeom>
            <a:solidFill>
              <a:srgbClr val="F68A34"/>
            </a:solidFill>
          </p:spPr>
          <p:txBody>
            <a:bodyPr/>
            <a:lstStyle/>
            <a:p>
              <a:endParaRPr lang="en-US"/>
            </a:p>
          </p:txBody>
        </p:sp>
        <p:sp>
          <p:nvSpPr>
            <p:cNvPr id="8" name="Freeform 8"/>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grpSp>
        <p:nvGrpSpPr>
          <p:cNvPr id="9" name="Group 9"/>
          <p:cNvGrpSpPr>
            <a:grpSpLocks noChangeAspect="1"/>
          </p:cNvGrpSpPr>
          <p:nvPr/>
        </p:nvGrpSpPr>
        <p:grpSpPr>
          <a:xfrm rot="-661620">
            <a:off x="8003591" y="-313544"/>
            <a:ext cx="2942387" cy="3517716"/>
            <a:chOff x="0" y="0"/>
            <a:chExt cx="3923182" cy="4690288"/>
          </a:xfrm>
        </p:grpSpPr>
        <p:sp>
          <p:nvSpPr>
            <p:cNvPr id="10" name="Freeform 10"/>
            <p:cNvSpPr/>
            <p:nvPr/>
          </p:nvSpPr>
          <p:spPr>
            <a:xfrm>
              <a:off x="0" y="0"/>
              <a:ext cx="3923157" cy="4690364"/>
            </a:xfrm>
            <a:custGeom>
              <a:avLst/>
              <a:gdLst/>
              <a:ahLst/>
              <a:cxnLst/>
              <a:rect l="l" t="t" r="r" b="b"/>
              <a:pathLst>
                <a:path w="3923157" h="4690364">
                  <a:moveTo>
                    <a:pt x="2159" y="0"/>
                  </a:moveTo>
                  <a:lnTo>
                    <a:pt x="0" y="4688840"/>
                  </a:lnTo>
                  <a:lnTo>
                    <a:pt x="3158109" y="4690364"/>
                  </a:lnTo>
                  <a:lnTo>
                    <a:pt x="3923157" y="764032"/>
                  </a:lnTo>
                  <a:close/>
                </a:path>
              </a:pathLst>
            </a:custGeom>
            <a:blipFill>
              <a:blip r:embed="rId4"/>
              <a:stretch>
                <a:fillRect l="-4880" t="-555" r="-644" b="-13050"/>
              </a:stretch>
            </a:blipFill>
          </p:spPr>
          <p:txBody>
            <a:bodyPr/>
            <a:lstStyle/>
            <a:p>
              <a:endParaRPr lang="en-US"/>
            </a:p>
          </p:txBody>
        </p:sp>
      </p:grpSp>
      <p:grpSp>
        <p:nvGrpSpPr>
          <p:cNvPr id="11" name="Group 11"/>
          <p:cNvGrpSpPr>
            <a:grpSpLocks noChangeAspect="1"/>
          </p:cNvGrpSpPr>
          <p:nvPr/>
        </p:nvGrpSpPr>
        <p:grpSpPr>
          <a:xfrm rot="-659880">
            <a:off x="7710783" y="19717"/>
            <a:ext cx="3247206" cy="3010319"/>
            <a:chOff x="0" y="0"/>
            <a:chExt cx="4329608" cy="4013759"/>
          </a:xfrm>
        </p:grpSpPr>
        <p:sp>
          <p:nvSpPr>
            <p:cNvPr id="12" name="Freeform 12"/>
            <p:cNvSpPr/>
            <p:nvPr/>
          </p:nvSpPr>
          <p:spPr>
            <a:xfrm>
              <a:off x="0" y="0"/>
              <a:ext cx="4329557" cy="4013708"/>
            </a:xfrm>
            <a:custGeom>
              <a:avLst/>
              <a:gdLst/>
              <a:ahLst/>
              <a:cxnLst/>
              <a:rect l="l" t="t" r="r" b="b"/>
              <a:pathLst>
                <a:path w="4329557" h="4013708">
                  <a:moveTo>
                    <a:pt x="2495804" y="0"/>
                  </a:moveTo>
                  <a:lnTo>
                    <a:pt x="0" y="127"/>
                  </a:lnTo>
                  <a:lnTo>
                    <a:pt x="127" y="4013708"/>
                  </a:lnTo>
                  <a:lnTo>
                    <a:pt x="3618865" y="4013581"/>
                  </a:lnTo>
                  <a:lnTo>
                    <a:pt x="4329557" y="356362"/>
                  </a:lnTo>
                  <a:close/>
                </a:path>
              </a:pathLst>
            </a:custGeom>
            <a:blipFill>
              <a:blip r:embed="rId5"/>
              <a:stretch>
                <a:fillRect t="-2952" r="-476" b="-1821"/>
              </a:stretch>
            </a:blipFill>
          </p:spPr>
          <p:txBody>
            <a:bodyPr/>
            <a:lstStyle/>
            <a:p>
              <a:endParaRPr lang="en-US"/>
            </a:p>
          </p:txBody>
        </p:sp>
      </p:grpSp>
      <p:grpSp>
        <p:nvGrpSpPr>
          <p:cNvPr id="13" name="Group 13"/>
          <p:cNvGrpSpPr>
            <a:grpSpLocks noChangeAspect="1"/>
          </p:cNvGrpSpPr>
          <p:nvPr/>
        </p:nvGrpSpPr>
        <p:grpSpPr>
          <a:xfrm>
            <a:off x="125501" y="5307759"/>
            <a:ext cx="6244666" cy="2135753"/>
            <a:chOff x="0" y="0"/>
            <a:chExt cx="6244666" cy="2135746"/>
          </a:xfrm>
        </p:grpSpPr>
        <p:sp>
          <p:nvSpPr>
            <p:cNvPr id="14" name="Freeform 14"/>
            <p:cNvSpPr/>
            <p:nvPr/>
          </p:nvSpPr>
          <p:spPr>
            <a:xfrm>
              <a:off x="63500" y="1613281"/>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alpha val="61961"/>
              </a:srgbClr>
            </a:solidFill>
          </p:spPr>
          <p:txBody>
            <a:bodyPr/>
            <a:lstStyle/>
            <a:p>
              <a:endParaRPr lang="en-US"/>
            </a:p>
          </p:txBody>
        </p:sp>
        <p:sp>
          <p:nvSpPr>
            <p:cNvPr id="15" name="Freeform 15"/>
            <p:cNvSpPr/>
            <p:nvPr/>
          </p:nvSpPr>
          <p:spPr>
            <a:xfrm>
              <a:off x="198501" y="1792859"/>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alpha val="61961"/>
              </a:srgbClr>
            </a:solidFill>
          </p:spPr>
          <p:txBody>
            <a:bodyPr/>
            <a:lstStyle/>
            <a:p>
              <a:endParaRPr lang="en-US"/>
            </a:p>
          </p:txBody>
        </p:sp>
        <p:sp>
          <p:nvSpPr>
            <p:cNvPr id="16" name="Freeform 16"/>
            <p:cNvSpPr/>
            <p:nvPr/>
          </p:nvSpPr>
          <p:spPr>
            <a:xfrm>
              <a:off x="159385" y="1676654"/>
              <a:ext cx="267208" cy="133731"/>
            </a:xfrm>
            <a:custGeom>
              <a:avLst/>
              <a:gdLst/>
              <a:ahLst/>
              <a:cxnLst/>
              <a:rect l="l" t="t" r="r" b="b"/>
              <a:pathLst>
                <a:path w="267208" h="133731">
                  <a:moveTo>
                    <a:pt x="267208" y="133731"/>
                  </a:moveTo>
                  <a:lnTo>
                    <a:pt x="133604" y="0"/>
                  </a:lnTo>
                  <a:lnTo>
                    <a:pt x="0" y="133731"/>
                  </a:lnTo>
                </a:path>
              </a:pathLst>
            </a:custGeom>
            <a:solidFill>
              <a:srgbClr val="FFFFFF">
                <a:alpha val="61961"/>
              </a:srgbClr>
            </a:solidFill>
          </p:spPr>
          <p:txBody>
            <a:bodyPr/>
            <a:lstStyle/>
            <a:p>
              <a:endParaRPr lang="en-US"/>
            </a:p>
          </p:txBody>
        </p:sp>
        <p:sp>
          <p:nvSpPr>
            <p:cNvPr id="17" name="Freeform 17"/>
            <p:cNvSpPr/>
            <p:nvPr/>
          </p:nvSpPr>
          <p:spPr>
            <a:xfrm>
              <a:off x="525018" y="62738"/>
              <a:ext cx="5664708" cy="1716278"/>
            </a:xfrm>
            <a:custGeom>
              <a:avLst/>
              <a:gdLst/>
              <a:ahLst/>
              <a:cxnLst/>
              <a:rect l="l" t="t" r="r" b="b"/>
              <a:pathLst>
                <a:path w="5664708" h="1716278">
                  <a:moveTo>
                    <a:pt x="105537" y="60579"/>
                  </a:moveTo>
                  <a:cubicBezTo>
                    <a:pt x="45847" y="61214"/>
                    <a:pt x="0" y="110109"/>
                    <a:pt x="3048" y="169672"/>
                  </a:cubicBezTo>
                  <a:lnTo>
                    <a:pt x="67691" y="1429893"/>
                  </a:lnTo>
                  <a:cubicBezTo>
                    <a:pt x="70739" y="1489456"/>
                    <a:pt x="121539" y="1539367"/>
                    <a:pt x="181229" y="1541272"/>
                  </a:cubicBezTo>
                  <a:lnTo>
                    <a:pt x="5564886" y="1714373"/>
                  </a:lnTo>
                  <a:cubicBezTo>
                    <a:pt x="5624449" y="1716278"/>
                    <a:pt x="5664708" y="1670177"/>
                    <a:pt x="5654675" y="1611376"/>
                  </a:cubicBezTo>
                  <a:lnTo>
                    <a:pt x="5397627" y="105918"/>
                  </a:lnTo>
                  <a:cubicBezTo>
                    <a:pt x="5387594" y="47117"/>
                    <a:pt x="5331079" y="0"/>
                    <a:pt x="5271516" y="762"/>
                  </a:cubicBezTo>
                  <a:close/>
                </a:path>
              </a:pathLst>
            </a:custGeom>
            <a:solidFill>
              <a:srgbClr val="231F20">
                <a:alpha val="61961"/>
              </a:srgbClr>
            </a:solidFill>
          </p:spPr>
          <p:txBody>
            <a:bodyPr/>
            <a:lstStyle/>
            <a:p>
              <a:endParaRPr lang="en-US"/>
            </a:p>
          </p:txBody>
        </p:sp>
      </p:grpSp>
      <p:grpSp>
        <p:nvGrpSpPr>
          <p:cNvPr id="18" name="Group 18"/>
          <p:cNvGrpSpPr>
            <a:grpSpLocks noChangeAspect="1"/>
          </p:cNvGrpSpPr>
          <p:nvPr/>
        </p:nvGrpSpPr>
        <p:grpSpPr>
          <a:xfrm rot="5576040">
            <a:off x="2586914" y="3277848"/>
            <a:ext cx="1803273" cy="5736841"/>
            <a:chOff x="0" y="0"/>
            <a:chExt cx="2404364" cy="7649121"/>
          </a:xfrm>
        </p:grpSpPr>
        <p:sp>
          <p:nvSpPr>
            <p:cNvPr id="19" name="Freeform 19"/>
            <p:cNvSpPr/>
            <p:nvPr/>
          </p:nvSpPr>
          <p:spPr>
            <a:xfrm>
              <a:off x="0" y="0"/>
              <a:ext cx="2404364" cy="7649210"/>
            </a:xfrm>
            <a:custGeom>
              <a:avLst/>
              <a:gdLst/>
              <a:ahLst/>
              <a:cxnLst/>
              <a:rect l="l" t="t" r="r" b="b"/>
              <a:pathLst>
                <a:path w="2404364" h="7649210">
                  <a:moveTo>
                    <a:pt x="4064" y="635381"/>
                  </a:moveTo>
                  <a:lnTo>
                    <a:pt x="436245" y="7512050"/>
                  </a:lnTo>
                  <a:cubicBezTo>
                    <a:pt x="441198" y="7591425"/>
                    <a:pt x="509397" y="7649210"/>
                    <a:pt x="588518" y="7641082"/>
                  </a:cubicBezTo>
                  <a:lnTo>
                    <a:pt x="2262378" y="7468870"/>
                  </a:lnTo>
                  <a:cubicBezTo>
                    <a:pt x="2341499" y="7460742"/>
                    <a:pt x="2404364" y="7389622"/>
                    <a:pt x="2402840" y="7310120"/>
                  </a:cubicBezTo>
                  <a:lnTo>
                    <a:pt x="2265807" y="127889"/>
                  </a:lnTo>
                  <a:lnTo>
                    <a:pt x="2265680" y="124714"/>
                  </a:lnTo>
                  <a:cubicBezTo>
                    <a:pt x="2261743" y="48006"/>
                    <a:pt x="2198624" y="0"/>
                    <a:pt x="2122551" y="17018"/>
                  </a:cubicBezTo>
                  <a:lnTo>
                    <a:pt x="135636" y="461899"/>
                  </a:lnTo>
                  <a:cubicBezTo>
                    <a:pt x="58547" y="479171"/>
                    <a:pt x="0" y="556641"/>
                    <a:pt x="4064" y="635381"/>
                  </a:cubicBezTo>
                  <a:close/>
                </a:path>
              </a:pathLst>
            </a:custGeom>
            <a:blipFill>
              <a:blip r:embed="rId6">
                <a:alphaModFix amt="62000"/>
              </a:blip>
              <a:stretch>
                <a:fillRect l="-2404" t="-671" r="-11491" b="-525"/>
              </a:stretch>
            </a:blipFill>
          </p:spPr>
          <p:txBody>
            <a:bodyPr/>
            <a:lstStyle/>
            <a:p>
              <a:endParaRPr lang="en-US"/>
            </a:p>
          </p:txBody>
        </p:sp>
      </p:grpSp>
      <p:grpSp>
        <p:nvGrpSpPr>
          <p:cNvPr id="20" name="Group 20"/>
          <p:cNvGrpSpPr>
            <a:grpSpLocks noChangeAspect="1"/>
          </p:cNvGrpSpPr>
          <p:nvPr/>
        </p:nvGrpSpPr>
        <p:grpSpPr>
          <a:xfrm>
            <a:off x="646338" y="5364175"/>
            <a:ext cx="5666851" cy="1728797"/>
            <a:chOff x="0" y="0"/>
            <a:chExt cx="5666854" cy="1728800"/>
          </a:xfrm>
        </p:grpSpPr>
        <p:sp>
          <p:nvSpPr>
            <p:cNvPr id="21" name="Freeform 21"/>
            <p:cNvSpPr/>
            <p:nvPr/>
          </p:nvSpPr>
          <p:spPr>
            <a:xfrm>
              <a:off x="0" y="0"/>
              <a:ext cx="5666740" cy="1728851"/>
            </a:xfrm>
            <a:custGeom>
              <a:avLst/>
              <a:gdLst/>
              <a:ahLst/>
              <a:cxnLst/>
              <a:rect l="l" t="t" r="r" b="b"/>
              <a:pathLst>
                <a:path w="5666740" h="1728851">
                  <a:moveTo>
                    <a:pt x="109728" y="73279"/>
                  </a:moveTo>
                  <a:cubicBezTo>
                    <a:pt x="55118" y="73914"/>
                    <a:pt x="12827" y="117602"/>
                    <a:pt x="13462" y="171577"/>
                  </a:cubicBezTo>
                  <a:lnTo>
                    <a:pt x="13462" y="174244"/>
                  </a:lnTo>
                  <a:lnTo>
                    <a:pt x="7239" y="175895"/>
                  </a:lnTo>
                  <a:lnTo>
                    <a:pt x="13589" y="175514"/>
                  </a:lnTo>
                  <a:lnTo>
                    <a:pt x="78232" y="1435862"/>
                  </a:lnTo>
                  <a:cubicBezTo>
                    <a:pt x="81153" y="1492123"/>
                    <a:pt x="129286" y="1539367"/>
                    <a:pt x="185547" y="1541145"/>
                  </a:cubicBezTo>
                  <a:lnTo>
                    <a:pt x="185293" y="1547495"/>
                  </a:lnTo>
                  <a:lnTo>
                    <a:pt x="185547" y="1541145"/>
                  </a:lnTo>
                  <a:lnTo>
                    <a:pt x="5569204" y="1714246"/>
                  </a:lnTo>
                  <a:cubicBezTo>
                    <a:pt x="5618226" y="1715770"/>
                    <a:pt x="5652516" y="1683131"/>
                    <a:pt x="5653913" y="1638300"/>
                  </a:cubicBezTo>
                  <a:lnTo>
                    <a:pt x="5653660" y="1625473"/>
                  </a:lnTo>
                  <a:lnTo>
                    <a:pt x="5658739" y="1617599"/>
                  </a:lnTo>
                  <a:lnTo>
                    <a:pt x="5652517" y="1618615"/>
                  </a:lnTo>
                  <a:lnTo>
                    <a:pt x="5395595" y="113411"/>
                  </a:lnTo>
                  <a:cubicBezTo>
                    <a:pt x="5386070" y="57658"/>
                    <a:pt x="5332222" y="12827"/>
                    <a:pt x="5275707" y="13462"/>
                  </a:cubicBezTo>
                  <a:lnTo>
                    <a:pt x="109728" y="73279"/>
                  </a:lnTo>
                  <a:moveTo>
                    <a:pt x="109601" y="60579"/>
                  </a:moveTo>
                  <a:lnTo>
                    <a:pt x="109728" y="66929"/>
                  </a:lnTo>
                  <a:lnTo>
                    <a:pt x="109601" y="60579"/>
                  </a:lnTo>
                  <a:lnTo>
                    <a:pt x="5275580" y="762"/>
                  </a:lnTo>
                  <a:cubicBezTo>
                    <a:pt x="5338318" y="0"/>
                    <a:pt x="5397500" y="49403"/>
                    <a:pt x="5408041" y="111252"/>
                  </a:cubicBezTo>
                  <a:lnTo>
                    <a:pt x="5401818" y="112268"/>
                  </a:lnTo>
                  <a:lnTo>
                    <a:pt x="5408041" y="111252"/>
                  </a:lnTo>
                  <a:lnTo>
                    <a:pt x="5664962" y="1616583"/>
                  </a:lnTo>
                  <a:cubicBezTo>
                    <a:pt x="5666232" y="1624203"/>
                    <a:pt x="5666740" y="1631569"/>
                    <a:pt x="5666486" y="1638808"/>
                  </a:cubicBezTo>
                  <a:cubicBezTo>
                    <a:pt x="5664835" y="1690878"/>
                    <a:pt x="5624322" y="1728851"/>
                    <a:pt x="5568696" y="1727073"/>
                  </a:cubicBezTo>
                  <a:lnTo>
                    <a:pt x="5568950" y="1720723"/>
                  </a:lnTo>
                  <a:lnTo>
                    <a:pt x="5568696" y="1727073"/>
                  </a:lnTo>
                  <a:lnTo>
                    <a:pt x="185039" y="1553972"/>
                  </a:lnTo>
                  <a:cubicBezTo>
                    <a:pt x="122174" y="1551940"/>
                    <a:pt x="68707" y="1499489"/>
                    <a:pt x="65405" y="1436624"/>
                  </a:cubicBezTo>
                  <a:lnTo>
                    <a:pt x="71755" y="1436243"/>
                  </a:lnTo>
                  <a:lnTo>
                    <a:pt x="65405" y="1436624"/>
                  </a:lnTo>
                  <a:lnTo>
                    <a:pt x="889" y="176276"/>
                  </a:lnTo>
                  <a:cubicBezTo>
                    <a:pt x="762" y="174752"/>
                    <a:pt x="762" y="173228"/>
                    <a:pt x="762" y="171704"/>
                  </a:cubicBezTo>
                  <a:cubicBezTo>
                    <a:pt x="0" y="110617"/>
                    <a:pt x="47879" y="61214"/>
                    <a:pt x="109601" y="60579"/>
                  </a:cubicBezTo>
                  <a:close/>
                </a:path>
              </a:pathLst>
            </a:custGeom>
            <a:solidFill>
              <a:srgbClr val="F68A34"/>
            </a:solidFill>
          </p:spPr>
          <p:txBody>
            <a:bodyPr/>
            <a:lstStyle/>
            <a:p>
              <a:endParaRPr lang="en-US"/>
            </a:p>
          </p:txBody>
        </p:sp>
      </p:grpSp>
      <p:sp>
        <p:nvSpPr>
          <p:cNvPr id="22" name="Freeform 22"/>
          <p:cNvSpPr/>
          <p:nvPr/>
        </p:nvSpPr>
        <p:spPr>
          <a:xfrm>
            <a:off x="7874394" y="2186511"/>
            <a:ext cx="2881103" cy="1387945"/>
          </a:xfrm>
          <a:custGeom>
            <a:avLst/>
            <a:gdLst/>
            <a:ahLst/>
            <a:cxnLst/>
            <a:rect l="l" t="t" r="r" b="b"/>
            <a:pathLst>
              <a:path w="2881103" h="1387945">
                <a:moveTo>
                  <a:pt x="0" y="0"/>
                </a:moveTo>
                <a:lnTo>
                  <a:pt x="2881103" y="0"/>
                </a:lnTo>
                <a:lnTo>
                  <a:pt x="2881103" y="1387945"/>
                </a:lnTo>
                <a:lnTo>
                  <a:pt x="0" y="13879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23"/>
          <p:cNvSpPr txBox="1"/>
          <p:nvPr/>
        </p:nvSpPr>
        <p:spPr>
          <a:xfrm>
            <a:off x="684000" y="469821"/>
            <a:ext cx="5572382" cy="177806"/>
          </a:xfrm>
          <a:prstGeom prst="rect">
            <a:avLst/>
          </a:prstGeom>
        </p:spPr>
        <p:txBody>
          <a:bodyPr lIns="0" tIns="0" rIns="0" bIns="0" rtlCol="0" anchor="t">
            <a:spAutoFit/>
          </a:bodyPr>
          <a:lstStyle/>
          <a:p>
            <a:pPr algn="l">
              <a:lnSpc>
                <a:spcPts val="1000"/>
              </a:lnSpc>
            </a:pPr>
            <a:r>
              <a:rPr lang="en-US" sz="2000">
                <a:solidFill>
                  <a:srgbClr val="F68A34"/>
                </a:solidFill>
                <a:latin typeface="Arimo"/>
                <a:ea typeface="Arimo"/>
                <a:cs typeface="Arimo"/>
                <a:sym typeface="Arimo"/>
              </a:rPr>
              <a:t>LET'S THINK: ALL ABOUT TREASURE ISLAND</a:t>
            </a:r>
          </a:p>
        </p:txBody>
      </p:sp>
      <p:sp>
        <p:nvSpPr>
          <p:cNvPr id="24" name="TextBox 24"/>
          <p:cNvSpPr txBox="1"/>
          <p:nvPr/>
        </p:nvSpPr>
        <p:spPr>
          <a:xfrm>
            <a:off x="1155497" y="1030872"/>
            <a:ext cx="5497049" cy="950090"/>
          </a:xfrm>
          <a:prstGeom prst="rect">
            <a:avLst/>
          </a:prstGeom>
        </p:spPr>
        <p:txBody>
          <a:bodyPr lIns="0" tIns="0" rIns="0" bIns="0" rtlCol="0" anchor="t">
            <a:spAutoFit/>
          </a:bodyPr>
          <a:lstStyle/>
          <a:p>
            <a:pPr algn="l">
              <a:lnSpc>
                <a:spcPts val="3499"/>
              </a:lnSpc>
            </a:pPr>
            <a:r>
              <a:rPr lang="en-US" sz="1399" b="1">
                <a:solidFill>
                  <a:srgbClr val="231F20"/>
                </a:solidFill>
                <a:latin typeface="Arimo Bold"/>
                <a:ea typeface="Arimo Bold"/>
                <a:cs typeface="Arimo Bold"/>
                <a:sym typeface="Arimo Bold"/>
              </a:rPr>
              <a:t>What can you remember from the performance / book? </a:t>
            </a:r>
          </a:p>
          <a:p>
            <a:pPr algn="l">
              <a:lnSpc>
                <a:spcPts val="1800"/>
              </a:lnSpc>
            </a:pPr>
            <a:r>
              <a:rPr lang="en-US" sz="1200" b="1" i="1" spc="-1">
                <a:solidFill>
                  <a:srgbClr val="231F20"/>
                </a:solidFill>
                <a:latin typeface="Open Sans Bold Italics"/>
                <a:ea typeface="Open Sans Bold Italics"/>
                <a:cs typeface="Open Sans Bold Italics"/>
                <a:sym typeface="Open Sans Bold Italics"/>
              </a:rPr>
              <a:t>Don’t worry, if you’ve not seen or read it, create your own Treasure Island. Answer all the questions below to help you. Let’s think about the:</a:t>
            </a:r>
          </a:p>
        </p:txBody>
      </p:sp>
      <p:sp>
        <p:nvSpPr>
          <p:cNvPr id="25" name="TextBox 25"/>
          <p:cNvSpPr txBox="1"/>
          <p:nvPr/>
        </p:nvSpPr>
        <p:spPr>
          <a:xfrm>
            <a:off x="10304402" y="7160057"/>
            <a:ext cx="94669" cy="290703"/>
          </a:xfrm>
          <a:prstGeom prst="rect">
            <a:avLst/>
          </a:prstGeom>
        </p:spPr>
        <p:txBody>
          <a:bodyPr lIns="0" tIns="0" rIns="0" bIns="0" rtlCol="0" anchor="t">
            <a:spAutoFit/>
          </a:bodyPr>
          <a:lstStyle/>
          <a:p>
            <a:pPr algn="l">
              <a:lnSpc>
                <a:spcPts val="2351"/>
              </a:lnSpc>
            </a:pPr>
            <a:r>
              <a:rPr lang="en-US" sz="1679" b="1" spc="-57">
                <a:solidFill>
                  <a:srgbClr val="F68A34"/>
                </a:solidFill>
                <a:latin typeface="Open Sans Condensed Medium"/>
                <a:ea typeface="Open Sans Condensed Medium"/>
                <a:cs typeface="Open Sans Condensed Medium"/>
                <a:sym typeface="Open Sans Condensed Medium"/>
              </a:rPr>
              <a:t>7</a:t>
            </a:r>
          </a:p>
        </p:txBody>
      </p:sp>
      <p:sp>
        <p:nvSpPr>
          <p:cNvPr id="26" name="TextBox 26"/>
          <p:cNvSpPr txBox="1"/>
          <p:nvPr/>
        </p:nvSpPr>
        <p:spPr>
          <a:xfrm>
            <a:off x="711003" y="1173747"/>
            <a:ext cx="201663" cy="260633"/>
          </a:xfrm>
          <a:prstGeom prst="rect">
            <a:avLst/>
          </a:prstGeom>
        </p:spPr>
        <p:txBody>
          <a:bodyPr lIns="0" tIns="0" rIns="0" bIns="0" rtlCol="0" anchor="t">
            <a:spAutoFit/>
          </a:bodyPr>
          <a:lstStyle/>
          <a:p>
            <a:pPr algn="l">
              <a:lnSpc>
                <a:spcPts val="1959"/>
              </a:lnSpc>
            </a:pPr>
            <a:r>
              <a:rPr lang="en-US" sz="1399" b="1">
                <a:solidFill>
                  <a:srgbClr val="F68A34"/>
                </a:solidFill>
                <a:latin typeface="Arimo Bold"/>
                <a:ea typeface="Arimo Bold"/>
                <a:cs typeface="Arimo Bold"/>
                <a:sym typeface="Arimo Bold"/>
              </a:rPr>
              <a:t>3.</a:t>
            </a:r>
            <a:r>
              <a:rPr lang="en-US" sz="1399" b="1">
                <a:solidFill>
                  <a:srgbClr val="231F20"/>
                </a:solidFill>
                <a:latin typeface="Arimo Bold"/>
                <a:ea typeface="Arimo Bold"/>
                <a:cs typeface="Arimo Bold"/>
                <a:sym typeface="Arimo Bold"/>
              </a:rPr>
              <a:t> </a:t>
            </a:r>
          </a:p>
        </p:txBody>
      </p:sp>
      <p:sp>
        <p:nvSpPr>
          <p:cNvPr id="27" name="TextBox 27"/>
          <p:cNvSpPr txBox="1"/>
          <p:nvPr/>
        </p:nvSpPr>
        <p:spPr>
          <a:xfrm>
            <a:off x="867699" y="5541188"/>
            <a:ext cx="5287699" cy="1209551"/>
          </a:xfrm>
          <a:prstGeom prst="rect">
            <a:avLst/>
          </a:prstGeom>
        </p:spPr>
        <p:txBody>
          <a:bodyPr lIns="0" tIns="0" rIns="0" bIns="0" rtlCol="0" anchor="t">
            <a:spAutoFit/>
          </a:bodyPr>
          <a:lstStyle/>
          <a:p>
            <a:pPr algn="l">
              <a:lnSpc>
                <a:spcPts val="1959"/>
              </a:lnSpc>
            </a:pPr>
            <a:r>
              <a:rPr lang="en-US" sz="1399" b="1" spc="40">
                <a:solidFill>
                  <a:srgbClr val="F68A34"/>
                </a:solidFill>
                <a:latin typeface="Arimo Bold"/>
                <a:ea typeface="Arimo Bold"/>
                <a:cs typeface="Arimo Bold"/>
                <a:sym typeface="Arimo Bold"/>
              </a:rPr>
              <a:t>FURTHER ACTIVITY</a:t>
            </a:r>
          </a:p>
          <a:p>
            <a:pPr algn="l">
              <a:lnSpc>
                <a:spcPts val="2600"/>
              </a:lnSpc>
            </a:pPr>
            <a:r>
              <a:rPr lang="en-US" sz="1200">
                <a:solidFill>
                  <a:srgbClr val="FFFFFF"/>
                </a:solidFill>
                <a:latin typeface="Arimo"/>
                <a:ea typeface="Arimo"/>
                <a:cs typeface="Arimo"/>
                <a:sym typeface="Arimo"/>
              </a:rPr>
              <a:t>In groups, can you recreate the entire performance in less that 2 minutes? </a:t>
            </a:r>
            <a:r>
              <a:rPr lang="en-US" sz="1200">
                <a:solidFill>
                  <a:srgbClr val="F68A34"/>
                </a:solidFill>
                <a:latin typeface="Arimo"/>
                <a:ea typeface="Arimo"/>
                <a:cs typeface="Arimo"/>
                <a:sym typeface="Arimo"/>
              </a:rPr>
              <a:t>• </a:t>
            </a:r>
            <a:r>
              <a:rPr lang="en-US" sz="1200">
                <a:solidFill>
                  <a:srgbClr val="FFFFFF"/>
                </a:solidFill>
                <a:latin typeface="Arimo"/>
                <a:ea typeface="Arimo"/>
                <a:cs typeface="Arimo"/>
                <a:sym typeface="Arimo"/>
              </a:rPr>
              <a:t>You have 10 minutes to rehearse in a group. </a:t>
            </a:r>
            <a:r>
              <a:rPr lang="en-US" sz="1200">
                <a:solidFill>
                  <a:srgbClr val="F68A34"/>
                </a:solidFill>
                <a:latin typeface="Arimo"/>
                <a:ea typeface="Arimo"/>
                <a:cs typeface="Arimo"/>
                <a:sym typeface="Arimo"/>
              </a:rPr>
              <a:t>•</a:t>
            </a:r>
            <a:r>
              <a:rPr lang="en-US" sz="1200">
                <a:solidFill>
                  <a:srgbClr val="FFFFFF"/>
                </a:solidFill>
                <a:latin typeface="Arimo"/>
                <a:ea typeface="Arimo"/>
                <a:cs typeface="Arimo"/>
                <a:sym typeface="Arimo"/>
              </a:rPr>
              <a:t> Remember what you learned in the workshop and use this to help you!</a:t>
            </a:r>
          </a:p>
        </p:txBody>
      </p:sp>
      <p:sp>
        <p:nvSpPr>
          <p:cNvPr id="28" name="TextBox 28"/>
          <p:cNvSpPr txBox="1"/>
          <p:nvPr/>
        </p:nvSpPr>
        <p:spPr>
          <a:xfrm>
            <a:off x="710956" y="2238566"/>
            <a:ext cx="7781354" cy="2887723"/>
          </a:xfrm>
          <a:prstGeom prst="rect">
            <a:avLst/>
          </a:prstGeom>
        </p:spPr>
        <p:txBody>
          <a:bodyPr lIns="0" tIns="0" rIns="0" bIns="0" rtlCol="0" anchor="t">
            <a:spAutoFit/>
          </a:bodyPr>
          <a:lstStyle/>
          <a:p>
            <a:pPr algn="l">
              <a:lnSpc>
                <a:spcPts val="1840"/>
              </a:lnSpc>
            </a:pPr>
            <a:r>
              <a:rPr lang="en-US" sz="1399" b="1">
                <a:solidFill>
                  <a:srgbClr val="F68A34"/>
                </a:solidFill>
                <a:latin typeface="Arimo Bold"/>
                <a:ea typeface="Arimo Bold"/>
                <a:cs typeface="Arimo Bold"/>
                <a:sym typeface="Arimo Bold"/>
              </a:rPr>
              <a:t>CHARACTERS</a:t>
            </a:r>
            <a:r>
              <a:rPr lang="en-US" sz="1399">
                <a:solidFill>
                  <a:srgbClr val="231F20"/>
                </a:solidFill>
                <a:latin typeface="Arimo"/>
                <a:ea typeface="Arimo"/>
                <a:cs typeface="Arimo"/>
                <a:sym typeface="Arimo"/>
              </a:rPr>
              <a:t> </a:t>
            </a:r>
          </a:p>
          <a:p>
            <a:pPr algn="l">
              <a:lnSpc>
                <a:spcPts val="1578"/>
              </a:lnSpc>
            </a:pPr>
            <a:r>
              <a:rPr lang="en-US" sz="1200">
                <a:solidFill>
                  <a:srgbClr val="231F20"/>
                </a:solidFill>
                <a:latin typeface="Arimo"/>
                <a:ea typeface="Arimo"/>
                <a:cs typeface="Arimo"/>
                <a:sym typeface="Arimo"/>
              </a:rPr>
              <a:t>Who did we meet? What did they do? Where did they go? When did this happen? Why did the character feel or act the way they did? How did they make us feel? Did we like them or not? </a:t>
            </a:r>
          </a:p>
          <a:p>
            <a:pPr algn="l">
              <a:lnSpc>
                <a:spcPts val="2011"/>
              </a:lnSpc>
            </a:pPr>
            <a:r>
              <a:rPr lang="en-US" sz="1200">
                <a:solidFill>
                  <a:srgbClr val="231F20"/>
                </a:solidFill>
                <a:latin typeface="Arimo"/>
                <a:ea typeface="Arimo"/>
                <a:cs typeface="Arimo"/>
                <a:sym typeface="Arimo"/>
              </a:rPr>
              <a:t>Which character did you like the best? What made them your favourite? </a:t>
            </a:r>
          </a:p>
          <a:p>
            <a:pPr algn="l">
              <a:lnSpc>
                <a:spcPts val="3499"/>
              </a:lnSpc>
            </a:pPr>
            <a:r>
              <a:rPr lang="en-US" sz="1399" b="1">
                <a:solidFill>
                  <a:srgbClr val="F68A34"/>
                </a:solidFill>
                <a:latin typeface="Arimo Bold"/>
                <a:ea typeface="Arimo Bold"/>
                <a:cs typeface="Arimo Bold"/>
                <a:sym typeface="Arimo Bold"/>
              </a:rPr>
              <a:t>PLOT/STORY</a:t>
            </a:r>
            <a:r>
              <a:rPr lang="en-US" sz="1399">
                <a:solidFill>
                  <a:srgbClr val="231F20"/>
                </a:solidFill>
                <a:latin typeface="Arimo"/>
                <a:ea typeface="Arimo"/>
                <a:cs typeface="Arimo"/>
                <a:sym typeface="Arimo"/>
              </a:rPr>
              <a:t> </a:t>
            </a:r>
          </a:p>
          <a:p>
            <a:pPr algn="l">
              <a:lnSpc>
                <a:spcPts val="600"/>
              </a:lnSpc>
            </a:pPr>
            <a:r>
              <a:rPr lang="en-US" sz="1200">
                <a:solidFill>
                  <a:srgbClr val="231F20"/>
                </a:solidFill>
                <a:latin typeface="Arimo"/>
                <a:ea typeface="Arimo"/>
                <a:cs typeface="Arimo"/>
                <a:sym typeface="Arimo"/>
              </a:rPr>
              <a:t>Who did the story follow? What was the story about? Where did the story take place? </a:t>
            </a:r>
          </a:p>
          <a:p>
            <a:pPr algn="l">
              <a:lnSpc>
                <a:spcPts val="2599"/>
              </a:lnSpc>
            </a:pPr>
            <a:r>
              <a:rPr lang="en-US" sz="1200">
                <a:solidFill>
                  <a:srgbClr val="231F20"/>
                </a:solidFill>
                <a:latin typeface="Arimo"/>
                <a:ea typeface="Arimo"/>
                <a:cs typeface="Arimo"/>
                <a:sym typeface="Arimo"/>
              </a:rPr>
              <a:t>When was the story set? Why did certain actions happen? How did it make us feel overall? How did specific </a:t>
            </a:r>
          </a:p>
          <a:p>
            <a:pPr algn="l">
              <a:lnSpc>
                <a:spcPts val="1000"/>
              </a:lnSpc>
            </a:pPr>
            <a:r>
              <a:rPr lang="en-US" sz="1200">
                <a:solidFill>
                  <a:srgbClr val="231F20"/>
                </a:solidFill>
                <a:latin typeface="Arimo"/>
                <a:ea typeface="Arimo"/>
                <a:cs typeface="Arimo"/>
                <a:sym typeface="Arimo"/>
              </a:rPr>
              <a:t>moments make us feel (like when the pirates burn down the inn, or when they land on the island) </a:t>
            </a:r>
          </a:p>
          <a:p>
            <a:pPr algn="l">
              <a:lnSpc>
                <a:spcPts val="3499"/>
              </a:lnSpc>
            </a:pPr>
            <a:r>
              <a:rPr lang="en-US" sz="1399" b="1">
                <a:solidFill>
                  <a:srgbClr val="F68A34"/>
                </a:solidFill>
                <a:latin typeface="Arimo Bold"/>
                <a:ea typeface="Arimo Bold"/>
                <a:cs typeface="Arimo Bold"/>
                <a:sym typeface="Arimo Bold"/>
              </a:rPr>
              <a:t>OVERALL PERFORMANCE</a:t>
            </a:r>
            <a:r>
              <a:rPr lang="en-US" sz="1399">
                <a:solidFill>
                  <a:srgbClr val="231F20"/>
                </a:solidFill>
                <a:latin typeface="Arimo"/>
                <a:ea typeface="Arimo"/>
                <a:cs typeface="Arimo"/>
                <a:sym typeface="Arimo"/>
              </a:rPr>
              <a:t> </a:t>
            </a:r>
          </a:p>
          <a:p>
            <a:pPr algn="l">
              <a:lnSpc>
                <a:spcPts val="600"/>
              </a:lnSpc>
            </a:pPr>
            <a:r>
              <a:rPr lang="en-US" sz="1200">
                <a:solidFill>
                  <a:srgbClr val="231F20"/>
                </a:solidFill>
                <a:latin typeface="Arimo"/>
                <a:ea typeface="Arimo"/>
                <a:cs typeface="Arimo"/>
                <a:sym typeface="Arimo"/>
              </a:rPr>
              <a:t>What did the show look like? How did the show make us feel? How was the show presented? </a:t>
            </a:r>
          </a:p>
          <a:p>
            <a:pPr algn="l">
              <a:lnSpc>
                <a:spcPts val="2599"/>
              </a:lnSpc>
            </a:pPr>
            <a:r>
              <a:rPr lang="en-US" sz="1200">
                <a:solidFill>
                  <a:srgbClr val="231F20"/>
                </a:solidFill>
                <a:latin typeface="Arimo"/>
                <a:ea typeface="Arimo"/>
                <a:cs typeface="Arimo"/>
                <a:sym typeface="Arimo"/>
              </a:rPr>
              <a:t>Did you like it or not (explain why)? Did you like the music / props / set? Did anything surprise you in </a:t>
            </a:r>
          </a:p>
          <a:p>
            <a:pPr algn="l">
              <a:lnSpc>
                <a:spcPts val="1000"/>
              </a:lnSpc>
            </a:pPr>
            <a:r>
              <a:rPr lang="en-US" sz="1200">
                <a:solidFill>
                  <a:srgbClr val="231F20"/>
                </a:solidFill>
                <a:latin typeface="Arimo"/>
                <a:ea typeface="Arimo"/>
                <a:cs typeface="Arimo"/>
                <a:sym typeface="Arimo"/>
              </a:rPr>
              <a:t>the performance? Did the story remind you of anything that you have read, seen or heard before?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7077000">
            <a:off x="5984243" y="3575590"/>
            <a:ext cx="7578995" cy="1942376"/>
            <a:chOff x="0" y="0"/>
            <a:chExt cx="10105326" cy="2589835"/>
          </a:xfrm>
        </p:grpSpPr>
        <p:sp>
          <p:nvSpPr>
            <p:cNvPr id="3" name="Freeform 3"/>
            <p:cNvSpPr/>
            <p:nvPr/>
          </p:nvSpPr>
          <p:spPr>
            <a:xfrm>
              <a:off x="0" y="0"/>
              <a:ext cx="10105263" cy="2589784"/>
            </a:xfrm>
            <a:custGeom>
              <a:avLst/>
              <a:gdLst/>
              <a:ahLst/>
              <a:cxnLst/>
              <a:rect l="l" t="t" r="r" b="b"/>
              <a:pathLst>
                <a:path w="10105263" h="2589784">
                  <a:moveTo>
                    <a:pt x="0" y="2589784"/>
                  </a:moveTo>
                  <a:lnTo>
                    <a:pt x="10105263" y="2245614"/>
                  </a:lnTo>
                  <a:lnTo>
                    <a:pt x="8913749" y="0"/>
                  </a:lnTo>
                  <a:lnTo>
                    <a:pt x="4604385" y="146812"/>
                  </a:lnTo>
                  <a:lnTo>
                    <a:pt x="0" y="2589784"/>
                  </a:lnTo>
                  <a:close/>
                </a:path>
              </a:pathLst>
            </a:custGeom>
            <a:blipFill>
              <a:blip r:embed="rId2"/>
              <a:stretch>
                <a:fillRect l="-10416" t="-68471" r="-2991" b="-86600"/>
              </a:stretch>
            </a:blipFill>
          </p:spPr>
          <p:txBody>
            <a:bodyPr/>
            <a:lstStyle/>
            <a:p>
              <a:endParaRPr lang="en-US"/>
            </a:p>
          </p:txBody>
        </p:sp>
      </p:grpSp>
      <p:grpSp>
        <p:nvGrpSpPr>
          <p:cNvPr id="4" name="Group 4"/>
          <p:cNvGrpSpPr>
            <a:grpSpLocks noChangeAspect="1"/>
          </p:cNvGrpSpPr>
          <p:nvPr/>
        </p:nvGrpSpPr>
        <p:grpSpPr>
          <a:xfrm rot="-599880">
            <a:off x="8121053" y="6151093"/>
            <a:ext cx="2731351" cy="1608982"/>
            <a:chOff x="0" y="0"/>
            <a:chExt cx="3641801" cy="2145309"/>
          </a:xfrm>
        </p:grpSpPr>
        <p:sp>
          <p:nvSpPr>
            <p:cNvPr id="5" name="Freeform 5"/>
            <p:cNvSpPr/>
            <p:nvPr/>
          </p:nvSpPr>
          <p:spPr>
            <a:xfrm>
              <a:off x="0" y="0"/>
              <a:ext cx="3641852" cy="2145284"/>
            </a:xfrm>
            <a:custGeom>
              <a:avLst/>
              <a:gdLst/>
              <a:ahLst/>
              <a:cxnLst/>
              <a:rect l="l" t="t" r="r" b="b"/>
              <a:pathLst>
                <a:path w="3641852" h="2145284">
                  <a:moveTo>
                    <a:pt x="3641852" y="0"/>
                  </a:moveTo>
                  <a:lnTo>
                    <a:pt x="0" y="127"/>
                  </a:lnTo>
                  <a:lnTo>
                    <a:pt x="0" y="1259840"/>
                  </a:lnTo>
                  <a:lnTo>
                    <a:pt x="0" y="1569974"/>
                  </a:lnTo>
                  <a:lnTo>
                    <a:pt x="3263519" y="2145284"/>
                  </a:lnTo>
                  <a:lnTo>
                    <a:pt x="3641852" y="0"/>
                  </a:lnTo>
                  <a:close/>
                </a:path>
              </a:pathLst>
            </a:custGeom>
            <a:blipFill>
              <a:blip r:embed="rId3"/>
              <a:stretch>
                <a:fillRect r="-5960" b="-932"/>
              </a:stretch>
            </a:blipFill>
          </p:spPr>
          <p:txBody>
            <a:bodyPr/>
            <a:lstStyle/>
            <a:p>
              <a:endParaRPr lang="en-US"/>
            </a:p>
          </p:txBody>
        </p:sp>
      </p:grpSp>
      <p:grpSp>
        <p:nvGrpSpPr>
          <p:cNvPr id="6" name="Group 6"/>
          <p:cNvGrpSpPr>
            <a:grpSpLocks noChangeAspect="1"/>
          </p:cNvGrpSpPr>
          <p:nvPr/>
        </p:nvGrpSpPr>
        <p:grpSpPr>
          <a:xfrm>
            <a:off x="125501" y="6857505"/>
            <a:ext cx="586007" cy="586007"/>
            <a:chOff x="0" y="0"/>
            <a:chExt cx="586003" cy="586003"/>
          </a:xfrm>
        </p:grpSpPr>
        <p:sp>
          <p:nvSpPr>
            <p:cNvPr id="7" name="Freeform 7"/>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alpha val="33725"/>
              </a:srgbClr>
            </a:solidFill>
          </p:spPr>
          <p:txBody>
            <a:bodyPr/>
            <a:lstStyle/>
            <a:p>
              <a:endParaRPr lang="en-US"/>
            </a:p>
          </p:txBody>
        </p:sp>
        <p:sp>
          <p:nvSpPr>
            <p:cNvPr id="8" name="Freeform 8"/>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alpha val="33725"/>
              </a:srgbClr>
            </a:solidFill>
          </p:spPr>
          <p:txBody>
            <a:bodyPr/>
            <a:lstStyle/>
            <a:p>
              <a:endParaRPr lang="en-US"/>
            </a:p>
          </p:txBody>
        </p:sp>
        <p:sp>
          <p:nvSpPr>
            <p:cNvPr id="9" name="Freeform 9"/>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alpha val="33725"/>
              </a:srgbClr>
            </a:solidFill>
          </p:spPr>
          <p:txBody>
            <a:bodyPr/>
            <a:lstStyle/>
            <a:p>
              <a:endParaRPr lang="en-US"/>
            </a:p>
          </p:txBody>
        </p:sp>
      </p:grpSp>
      <p:grpSp>
        <p:nvGrpSpPr>
          <p:cNvPr id="10" name="Group 10"/>
          <p:cNvGrpSpPr>
            <a:grpSpLocks noChangeAspect="1"/>
          </p:cNvGrpSpPr>
          <p:nvPr/>
        </p:nvGrpSpPr>
        <p:grpSpPr>
          <a:xfrm>
            <a:off x="1987267" y="5327437"/>
            <a:ext cx="5896718" cy="1408890"/>
            <a:chOff x="0" y="0"/>
            <a:chExt cx="5896712" cy="1408887"/>
          </a:xfrm>
        </p:grpSpPr>
        <p:sp>
          <p:nvSpPr>
            <p:cNvPr id="11" name="Freeform 11"/>
            <p:cNvSpPr/>
            <p:nvPr/>
          </p:nvSpPr>
          <p:spPr>
            <a:xfrm>
              <a:off x="-3937" y="-3937"/>
              <a:ext cx="5904611" cy="1416812"/>
            </a:xfrm>
            <a:custGeom>
              <a:avLst/>
              <a:gdLst/>
              <a:ahLst/>
              <a:cxnLst/>
              <a:rect l="l" t="t" r="r" b="b"/>
              <a:pathLst>
                <a:path w="5904611" h="1416812">
                  <a:moveTo>
                    <a:pt x="104394" y="397510"/>
                  </a:moveTo>
                  <a:cubicBezTo>
                    <a:pt x="44958" y="401701"/>
                    <a:pt x="0" y="453263"/>
                    <a:pt x="4191" y="512826"/>
                  </a:cubicBezTo>
                  <a:lnTo>
                    <a:pt x="60071" y="1312418"/>
                  </a:lnTo>
                  <a:cubicBezTo>
                    <a:pt x="64262" y="1371981"/>
                    <a:pt x="115824" y="1416812"/>
                    <a:pt x="175387" y="1412621"/>
                  </a:cubicBezTo>
                  <a:lnTo>
                    <a:pt x="5800217" y="1019302"/>
                  </a:lnTo>
                  <a:cubicBezTo>
                    <a:pt x="5859653" y="1015111"/>
                    <a:pt x="5904611" y="963549"/>
                    <a:pt x="5900420" y="903986"/>
                  </a:cubicBezTo>
                  <a:lnTo>
                    <a:pt x="5844540" y="104394"/>
                  </a:lnTo>
                  <a:cubicBezTo>
                    <a:pt x="5840349" y="44958"/>
                    <a:pt x="5788787" y="0"/>
                    <a:pt x="5729224" y="4191"/>
                  </a:cubicBezTo>
                  <a:close/>
                </a:path>
              </a:pathLst>
            </a:custGeom>
            <a:solidFill>
              <a:srgbClr val="F68A34">
                <a:alpha val="33725"/>
              </a:srgbClr>
            </a:solidFill>
          </p:spPr>
          <p:txBody>
            <a:bodyPr/>
            <a:lstStyle/>
            <a:p>
              <a:endParaRPr lang="en-US"/>
            </a:p>
          </p:txBody>
        </p:sp>
      </p:grpSp>
      <p:grpSp>
        <p:nvGrpSpPr>
          <p:cNvPr id="12" name="Group 12"/>
          <p:cNvGrpSpPr>
            <a:grpSpLocks noChangeAspect="1"/>
          </p:cNvGrpSpPr>
          <p:nvPr/>
        </p:nvGrpSpPr>
        <p:grpSpPr>
          <a:xfrm rot="-234420">
            <a:off x="2038321" y="5517766"/>
            <a:ext cx="5825280" cy="1026395"/>
            <a:chOff x="0" y="0"/>
            <a:chExt cx="7767041" cy="1368527"/>
          </a:xfrm>
        </p:grpSpPr>
        <p:sp>
          <p:nvSpPr>
            <p:cNvPr id="13" name="Freeform 13"/>
            <p:cNvSpPr/>
            <p:nvPr/>
          </p:nvSpPr>
          <p:spPr>
            <a:xfrm>
              <a:off x="0" y="0"/>
              <a:ext cx="7766939" cy="1368552"/>
            </a:xfrm>
            <a:custGeom>
              <a:avLst/>
              <a:gdLst/>
              <a:ahLst/>
              <a:cxnLst/>
              <a:rect l="l" t="t" r="r" b="b"/>
              <a:pathLst>
                <a:path w="7766939" h="1368552">
                  <a:moveTo>
                    <a:pt x="7631176" y="0"/>
                  </a:moveTo>
                  <a:lnTo>
                    <a:pt x="102870" y="11811"/>
                  </a:lnTo>
                  <a:cubicBezTo>
                    <a:pt x="62611" y="11938"/>
                    <a:pt x="26162" y="28575"/>
                    <a:pt x="0" y="55372"/>
                  </a:cubicBezTo>
                  <a:lnTo>
                    <a:pt x="0" y="55372"/>
                  </a:lnTo>
                  <a:lnTo>
                    <a:pt x="381" y="286766"/>
                  </a:lnTo>
                  <a:lnTo>
                    <a:pt x="2032" y="1325372"/>
                  </a:lnTo>
                  <a:lnTo>
                    <a:pt x="2032" y="1325372"/>
                  </a:lnTo>
                  <a:cubicBezTo>
                    <a:pt x="26035" y="1349756"/>
                    <a:pt x="58674" y="1365758"/>
                    <a:pt x="94869" y="1368171"/>
                  </a:cubicBezTo>
                  <a:cubicBezTo>
                    <a:pt x="98171" y="1368425"/>
                    <a:pt x="101600" y="1368552"/>
                    <a:pt x="105029" y="1368552"/>
                  </a:cubicBezTo>
                  <a:lnTo>
                    <a:pt x="7623048" y="1356360"/>
                  </a:lnTo>
                  <a:cubicBezTo>
                    <a:pt x="7702550" y="1356233"/>
                    <a:pt x="7766939" y="1291590"/>
                    <a:pt x="7766812" y="1212088"/>
                  </a:cubicBezTo>
                  <a:lnTo>
                    <a:pt x="7765034" y="143383"/>
                  </a:lnTo>
                  <a:cubicBezTo>
                    <a:pt x="7765034" y="67310"/>
                    <a:pt x="7705852" y="5080"/>
                    <a:pt x="7631176" y="0"/>
                  </a:cubicBezTo>
                  <a:close/>
                </a:path>
              </a:pathLst>
            </a:custGeom>
            <a:blipFill>
              <a:blip r:embed="rId4">
                <a:alphaModFix amt="34000"/>
              </a:blip>
              <a:stretch>
                <a:fillRect l="-12" t="-41564" r="-543" b="-40326"/>
              </a:stretch>
            </a:blipFill>
          </p:spPr>
          <p:txBody>
            <a:bodyPr/>
            <a:lstStyle/>
            <a:p>
              <a:endParaRPr lang="en-US"/>
            </a:p>
          </p:txBody>
        </p:sp>
      </p:grpSp>
      <p:grpSp>
        <p:nvGrpSpPr>
          <p:cNvPr id="14" name="Group 14"/>
          <p:cNvGrpSpPr>
            <a:grpSpLocks noChangeAspect="1"/>
          </p:cNvGrpSpPr>
          <p:nvPr/>
        </p:nvGrpSpPr>
        <p:grpSpPr>
          <a:xfrm rot="-420000">
            <a:off x="628993" y="5442061"/>
            <a:ext cx="1687506" cy="1563748"/>
            <a:chOff x="0" y="0"/>
            <a:chExt cx="2250008" cy="2084997"/>
          </a:xfrm>
        </p:grpSpPr>
        <p:sp>
          <p:nvSpPr>
            <p:cNvPr id="15" name="Freeform 15"/>
            <p:cNvSpPr/>
            <p:nvPr/>
          </p:nvSpPr>
          <p:spPr>
            <a:xfrm>
              <a:off x="0" y="0"/>
              <a:ext cx="2250059" cy="2084959"/>
            </a:xfrm>
            <a:custGeom>
              <a:avLst/>
              <a:gdLst/>
              <a:ahLst/>
              <a:cxnLst/>
              <a:rect l="l" t="t" r="r" b="b"/>
              <a:pathLst>
                <a:path w="2250059" h="2084959">
                  <a:moveTo>
                    <a:pt x="2250059" y="0"/>
                  </a:moveTo>
                  <a:lnTo>
                    <a:pt x="0" y="0"/>
                  </a:lnTo>
                  <a:lnTo>
                    <a:pt x="0" y="2084959"/>
                  </a:lnTo>
                  <a:lnTo>
                    <a:pt x="2250059" y="2084959"/>
                  </a:lnTo>
                  <a:lnTo>
                    <a:pt x="2250059" y="0"/>
                  </a:lnTo>
                  <a:close/>
                </a:path>
              </a:pathLst>
            </a:custGeom>
            <a:blipFill>
              <a:blip r:embed="rId5"/>
              <a:stretch>
                <a:fillRect l="-12064" r="-12062" b="-1"/>
              </a:stretch>
            </a:blipFill>
          </p:spPr>
          <p:txBody>
            <a:bodyPr/>
            <a:lstStyle/>
            <a:p>
              <a:endParaRPr lang="en-US"/>
            </a:p>
          </p:txBody>
        </p:sp>
      </p:grpSp>
      <p:grpSp>
        <p:nvGrpSpPr>
          <p:cNvPr id="16" name="Group 16"/>
          <p:cNvGrpSpPr>
            <a:grpSpLocks noChangeAspect="1"/>
          </p:cNvGrpSpPr>
          <p:nvPr/>
        </p:nvGrpSpPr>
        <p:grpSpPr>
          <a:xfrm>
            <a:off x="613296" y="901960"/>
            <a:ext cx="10142201" cy="177803"/>
            <a:chOff x="0" y="0"/>
            <a:chExt cx="10142207" cy="177800"/>
          </a:xfrm>
        </p:grpSpPr>
        <p:sp>
          <p:nvSpPr>
            <p:cNvPr id="17" name="Freeform 17"/>
            <p:cNvSpPr/>
            <p:nvPr/>
          </p:nvSpPr>
          <p:spPr>
            <a:xfrm>
              <a:off x="88900" y="82550"/>
              <a:ext cx="9989820" cy="12700"/>
            </a:xfrm>
            <a:custGeom>
              <a:avLst/>
              <a:gdLst/>
              <a:ahLst/>
              <a:cxnLst/>
              <a:rect l="l" t="t" r="r" b="b"/>
              <a:pathLst>
                <a:path w="9989820" h="12700">
                  <a:moveTo>
                    <a:pt x="0" y="0"/>
                  </a:moveTo>
                  <a:lnTo>
                    <a:pt x="0" y="12700"/>
                  </a:lnTo>
                  <a:lnTo>
                    <a:pt x="9989820" y="12700"/>
                  </a:lnTo>
                  <a:lnTo>
                    <a:pt x="9989820" y="11938"/>
                  </a:lnTo>
                  <a:lnTo>
                    <a:pt x="0" y="0"/>
                  </a:lnTo>
                  <a:close/>
                </a:path>
              </a:pathLst>
            </a:custGeom>
            <a:solidFill>
              <a:srgbClr val="F68A34"/>
            </a:solidFill>
          </p:spPr>
          <p:txBody>
            <a:bodyPr/>
            <a:lstStyle/>
            <a:p>
              <a:endParaRPr lang="en-US"/>
            </a:p>
          </p:txBody>
        </p:sp>
        <p:sp>
          <p:nvSpPr>
            <p:cNvPr id="18" name="Freeform 18"/>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sp>
        <p:nvSpPr>
          <p:cNvPr id="19" name="TextBox 19"/>
          <p:cNvSpPr txBox="1"/>
          <p:nvPr/>
        </p:nvSpPr>
        <p:spPr>
          <a:xfrm>
            <a:off x="720004" y="1158840"/>
            <a:ext cx="8052768" cy="414299"/>
          </a:xfrm>
          <a:prstGeom prst="rect">
            <a:avLst/>
          </a:prstGeom>
        </p:spPr>
        <p:txBody>
          <a:bodyPr lIns="0" tIns="0" rIns="0" bIns="0" rtlCol="0" anchor="t">
            <a:spAutoFit/>
          </a:bodyPr>
          <a:lstStyle/>
          <a:p>
            <a:pPr algn="l">
              <a:lnSpc>
                <a:spcPts val="1599"/>
              </a:lnSpc>
            </a:pPr>
            <a:r>
              <a:rPr lang="en-US" sz="1200">
                <a:solidFill>
                  <a:srgbClr val="231F20"/>
                </a:solidFill>
                <a:latin typeface="Arimo"/>
                <a:ea typeface="Arimo"/>
                <a:cs typeface="Arimo"/>
                <a:sym typeface="Arimo"/>
              </a:rPr>
              <a:t>Robbie, the main character in this retelling, doesn’t feel brave. Especially in school. However, when he becomes Jim Hawkins, The Bravest Boy In the whole wide world, he can do anything! Including defeating pirates. </a:t>
            </a:r>
          </a:p>
        </p:txBody>
      </p:sp>
      <p:sp>
        <p:nvSpPr>
          <p:cNvPr id="20" name="TextBox 20"/>
          <p:cNvSpPr txBox="1"/>
          <p:nvPr/>
        </p:nvSpPr>
        <p:spPr>
          <a:xfrm>
            <a:off x="1164498" y="2112331"/>
            <a:ext cx="7845076" cy="277825"/>
          </a:xfrm>
          <a:prstGeom prst="rect">
            <a:avLst/>
          </a:prstGeom>
        </p:spPr>
        <p:txBody>
          <a:bodyPr lIns="0" tIns="0" rIns="0" bIns="0" rtlCol="0" anchor="t">
            <a:spAutoFit/>
          </a:bodyPr>
          <a:lstStyle/>
          <a:p>
            <a:pPr algn="l">
              <a:lnSpc>
                <a:spcPts val="2400"/>
              </a:lnSpc>
            </a:pPr>
            <a:r>
              <a:rPr lang="en-US" sz="1200" b="1" i="1" spc="-1">
                <a:solidFill>
                  <a:srgbClr val="231F20"/>
                </a:solidFill>
                <a:latin typeface="Open Sans Bold Italics"/>
                <a:ea typeface="Open Sans Bold Italics"/>
                <a:cs typeface="Open Sans Bold Italics"/>
                <a:sym typeface="Open Sans Bold Italics"/>
              </a:rPr>
              <a:t>You could write five points to answer each statement, draw them, or in small groups create freeze frames!</a:t>
            </a:r>
          </a:p>
        </p:txBody>
      </p:sp>
      <p:sp>
        <p:nvSpPr>
          <p:cNvPr id="21" name="TextBox 21"/>
          <p:cNvSpPr txBox="1"/>
          <p:nvPr/>
        </p:nvSpPr>
        <p:spPr>
          <a:xfrm>
            <a:off x="1151954" y="2368515"/>
            <a:ext cx="172907" cy="2633015"/>
          </a:xfrm>
          <a:prstGeom prst="rect">
            <a:avLst/>
          </a:prstGeom>
        </p:spPr>
        <p:txBody>
          <a:bodyPr lIns="0" tIns="0" rIns="0" bIns="0" rtlCol="0" anchor="t">
            <a:spAutoFit/>
          </a:bodyPr>
          <a:lstStyle/>
          <a:p>
            <a:pPr algn="l">
              <a:lnSpc>
                <a:spcPts val="2400"/>
              </a:lnSpc>
            </a:pPr>
            <a:r>
              <a:rPr lang="en-US" sz="1200">
                <a:solidFill>
                  <a:srgbClr val="231F20"/>
                </a:solidFill>
                <a:latin typeface="Arimo"/>
                <a:ea typeface="Arimo"/>
                <a:cs typeface="Arimo"/>
                <a:sym typeface="Arimo"/>
              </a:rPr>
              <a:t>1. </a:t>
            </a:r>
          </a:p>
          <a:p>
            <a:pPr algn="l">
              <a:lnSpc>
                <a:spcPts val="799"/>
              </a:lnSpc>
            </a:pPr>
            <a:r>
              <a:rPr lang="en-US" sz="1200" b="1" i="1" spc="3">
                <a:solidFill>
                  <a:srgbClr val="231F20"/>
                </a:solidFill>
                <a:latin typeface="IBM Plex Sans Bold Italics"/>
                <a:ea typeface="IBM Plex Sans Bold Italics"/>
                <a:cs typeface="IBM Plex Sans Bold Italics"/>
                <a:sym typeface="IBM Plex Sans Bold Italics"/>
              </a:rPr>
              <a:t> </a:t>
            </a:r>
          </a:p>
          <a:p>
            <a:pPr algn="l">
              <a:lnSpc>
                <a:spcPts val="3000"/>
              </a:lnSpc>
            </a:pPr>
            <a:r>
              <a:rPr lang="en-US" sz="1200">
                <a:solidFill>
                  <a:srgbClr val="231F20"/>
                </a:solidFill>
                <a:latin typeface="Arimo"/>
                <a:ea typeface="Arimo"/>
                <a:cs typeface="Arimo"/>
                <a:sym typeface="Arimo"/>
              </a:rPr>
              <a:t>2. </a:t>
            </a:r>
          </a:p>
          <a:p>
            <a:pPr algn="l">
              <a:lnSpc>
                <a:spcPts val="600"/>
              </a:lnSpc>
            </a:pPr>
            <a:r>
              <a:rPr lang="en-US" sz="1200">
                <a:solidFill>
                  <a:srgbClr val="231F20"/>
                </a:solidFill>
                <a:latin typeface="Arimo"/>
                <a:ea typeface="Arimo"/>
                <a:cs typeface="Arimo"/>
                <a:sym typeface="Arimo"/>
              </a:rPr>
              <a:t> </a:t>
            </a:r>
          </a:p>
          <a:p>
            <a:pPr algn="l">
              <a:lnSpc>
                <a:spcPts val="3000"/>
              </a:lnSpc>
            </a:pPr>
            <a:r>
              <a:rPr lang="en-US" sz="1200">
                <a:solidFill>
                  <a:srgbClr val="231F20"/>
                </a:solidFill>
                <a:latin typeface="Arimo"/>
                <a:ea typeface="Arimo"/>
                <a:cs typeface="Arimo"/>
                <a:sym typeface="Arimo"/>
              </a:rPr>
              <a:t>3. </a:t>
            </a:r>
          </a:p>
          <a:p>
            <a:pPr algn="l">
              <a:lnSpc>
                <a:spcPts val="600"/>
              </a:lnSpc>
            </a:pPr>
            <a:r>
              <a:rPr lang="en-US" sz="1200">
                <a:solidFill>
                  <a:srgbClr val="231F20"/>
                </a:solidFill>
                <a:latin typeface="Arimo"/>
                <a:ea typeface="Arimo"/>
                <a:cs typeface="Arimo"/>
                <a:sym typeface="Arimo"/>
              </a:rPr>
              <a:t> </a:t>
            </a:r>
          </a:p>
          <a:p>
            <a:pPr algn="l">
              <a:lnSpc>
                <a:spcPts val="3000"/>
              </a:lnSpc>
            </a:pPr>
            <a:r>
              <a:rPr lang="en-US" sz="1200">
                <a:solidFill>
                  <a:srgbClr val="231F20"/>
                </a:solidFill>
                <a:latin typeface="Arimo"/>
                <a:ea typeface="Arimo"/>
                <a:cs typeface="Arimo"/>
                <a:sym typeface="Arimo"/>
              </a:rPr>
              <a:t>4. </a:t>
            </a:r>
          </a:p>
          <a:p>
            <a:pPr algn="l">
              <a:lnSpc>
                <a:spcPts val="600"/>
              </a:lnSpc>
            </a:pPr>
            <a:r>
              <a:rPr lang="en-US" sz="1200">
                <a:solidFill>
                  <a:srgbClr val="231F20"/>
                </a:solidFill>
                <a:latin typeface="Arimo"/>
                <a:ea typeface="Arimo"/>
                <a:cs typeface="Arimo"/>
                <a:sym typeface="Arimo"/>
              </a:rPr>
              <a:t> </a:t>
            </a:r>
          </a:p>
          <a:p>
            <a:pPr algn="l">
              <a:lnSpc>
                <a:spcPts val="3000"/>
              </a:lnSpc>
            </a:pPr>
            <a:r>
              <a:rPr lang="en-US" sz="1200">
                <a:solidFill>
                  <a:srgbClr val="231F20"/>
                </a:solidFill>
                <a:latin typeface="Arimo"/>
                <a:ea typeface="Arimo"/>
                <a:cs typeface="Arimo"/>
                <a:sym typeface="Arimo"/>
              </a:rPr>
              <a:t>5. </a:t>
            </a:r>
          </a:p>
          <a:p>
            <a:pPr algn="l">
              <a:lnSpc>
                <a:spcPts val="600"/>
              </a:lnSpc>
            </a:pPr>
            <a:r>
              <a:rPr lang="en-US" sz="1200">
                <a:solidFill>
                  <a:srgbClr val="231F20"/>
                </a:solidFill>
                <a:latin typeface="Arimo"/>
                <a:ea typeface="Arimo"/>
                <a:cs typeface="Arimo"/>
                <a:sym typeface="Arimo"/>
              </a:rPr>
              <a:t> </a:t>
            </a:r>
          </a:p>
        </p:txBody>
      </p:sp>
      <p:sp>
        <p:nvSpPr>
          <p:cNvPr id="22" name="TextBox 22"/>
          <p:cNvSpPr txBox="1"/>
          <p:nvPr/>
        </p:nvSpPr>
        <p:spPr>
          <a:xfrm>
            <a:off x="1634347" y="2368515"/>
            <a:ext cx="6291443" cy="2874264"/>
          </a:xfrm>
          <a:prstGeom prst="rect">
            <a:avLst/>
          </a:prstGeom>
        </p:spPr>
        <p:txBody>
          <a:bodyPr lIns="0" tIns="0" rIns="0" bIns="0" rtlCol="0" anchor="t">
            <a:spAutoFit/>
          </a:bodyPr>
          <a:lstStyle/>
          <a:p>
            <a:pPr algn="l">
              <a:lnSpc>
                <a:spcPts val="2400"/>
              </a:lnSpc>
            </a:pPr>
            <a:r>
              <a:rPr lang="en-US" sz="1200">
                <a:solidFill>
                  <a:srgbClr val="231F20"/>
                </a:solidFill>
                <a:latin typeface="Arimo"/>
                <a:ea typeface="Arimo"/>
                <a:cs typeface="Arimo"/>
                <a:sym typeface="Arimo"/>
              </a:rPr>
              <a:t>I do that shows I’m brave.</a:t>
            </a:r>
          </a:p>
          <a:p>
            <a:pPr algn="l">
              <a:lnSpc>
                <a:spcPts val="799"/>
              </a:lnSpc>
            </a:pPr>
            <a:r>
              <a:rPr lang="en-US" sz="1200" b="1" i="1" spc="3">
                <a:solidFill>
                  <a:srgbClr val="231F20"/>
                </a:solidFill>
                <a:latin typeface="IBM Plex Sans Bold Italics"/>
                <a:ea typeface="IBM Plex Sans Bold Italics"/>
                <a:cs typeface="IBM Plex Sans Bold Italics"/>
                <a:sym typeface="IBM Plex Sans Bold Italics"/>
              </a:rPr>
              <a:t>Example – I stand up for others when they are being bullied.</a:t>
            </a:r>
          </a:p>
          <a:p>
            <a:pPr algn="l">
              <a:lnSpc>
                <a:spcPts val="3000"/>
              </a:lnSpc>
            </a:pPr>
            <a:r>
              <a:rPr lang="en-US" sz="1200">
                <a:solidFill>
                  <a:srgbClr val="231F20"/>
                </a:solidFill>
                <a:latin typeface="Arimo"/>
                <a:ea typeface="Arimo"/>
                <a:cs typeface="Arimo"/>
                <a:sym typeface="Arimo"/>
              </a:rPr>
              <a:t>Other people do that I think is brave.</a:t>
            </a:r>
          </a:p>
          <a:p>
            <a:pPr algn="l">
              <a:lnSpc>
                <a:spcPts val="600"/>
              </a:lnSpc>
            </a:pPr>
            <a:r>
              <a:rPr lang="en-US" sz="1200" b="1" i="1" spc="3">
                <a:solidFill>
                  <a:srgbClr val="231F20"/>
                </a:solidFill>
                <a:latin typeface="IBM Plex Sans Bold Italics"/>
                <a:ea typeface="IBM Plex Sans Bold Italics"/>
                <a:cs typeface="IBM Plex Sans Bold Italics"/>
                <a:sym typeface="IBM Plex Sans Bold Italics"/>
              </a:rPr>
              <a:t>Example – put their hand up in class to answer a question.</a:t>
            </a:r>
          </a:p>
          <a:p>
            <a:pPr algn="l">
              <a:lnSpc>
                <a:spcPts val="3000"/>
              </a:lnSpc>
            </a:pPr>
            <a:r>
              <a:rPr lang="en-US" sz="1200">
                <a:solidFill>
                  <a:srgbClr val="231F20"/>
                </a:solidFill>
                <a:latin typeface="Arimo"/>
                <a:ea typeface="Arimo"/>
                <a:cs typeface="Arimo"/>
                <a:sym typeface="Arimo"/>
              </a:rPr>
              <a:t>I’m scared to do but I will try.</a:t>
            </a:r>
          </a:p>
          <a:p>
            <a:pPr algn="l">
              <a:lnSpc>
                <a:spcPts val="600"/>
              </a:lnSpc>
            </a:pPr>
            <a:r>
              <a:rPr lang="en-US" sz="1200" b="1" i="1" spc="3">
                <a:solidFill>
                  <a:srgbClr val="231F20"/>
                </a:solidFill>
                <a:latin typeface="IBM Plex Sans Bold Italics"/>
                <a:ea typeface="IBM Plex Sans Bold Italics"/>
                <a:cs typeface="IBM Plex Sans Bold Italics"/>
                <a:sym typeface="IBM Plex Sans Bold Italics"/>
              </a:rPr>
              <a:t>Example – I’m scared to stand up in front of the class and talk but I will try.</a:t>
            </a:r>
          </a:p>
          <a:p>
            <a:pPr algn="l">
              <a:lnSpc>
                <a:spcPts val="3000"/>
              </a:lnSpc>
            </a:pPr>
            <a:r>
              <a:rPr lang="en-US" sz="1200">
                <a:solidFill>
                  <a:srgbClr val="231F20"/>
                </a:solidFill>
                <a:latin typeface="Arimo"/>
                <a:ea typeface="Arimo"/>
                <a:cs typeface="Arimo"/>
                <a:sym typeface="Arimo"/>
              </a:rPr>
              <a:t>Situations that I would need to be brave in.</a:t>
            </a:r>
          </a:p>
          <a:p>
            <a:pPr algn="l">
              <a:lnSpc>
                <a:spcPts val="600"/>
              </a:lnSpc>
            </a:pPr>
            <a:r>
              <a:rPr lang="en-US" sz="1200" b="1" i="1" spc="3">
                <a:solidFill>
                  <a:srgbClr val="231F20"/>
                </a:solidFill>
                <a:latin typeface="IBM Plex Sans Bold Italics"/>
                <a:ea typeface="IBM Plex Sans Bold Italics"/>
                <a:cs typeface="IBM Plex Sans Bold Italics"/>
                <a:sym typeface="IBM Plex Sans Bold Italics"/>
              </a:rPr>
              <a:t>Example – Fighting off a boatload of pirates</a:t>
            </a:r>
          </a:p>
          <a:p>
            <a:pPr algn="l">
              <a:lnSpc>
                <a:spcPts val="3000"/>
              </a:lnSpc>
            </a:pPr>
            <a:r>
              <a:rPr lang="en-US" sz="1200">
                <a:solidFill>
                  <a:srgbClr val="231F20"/>
                </a:solidFill>
                <a:latin typeface="Arimo"/>
                <a:ea typeface="Arimo"/>
                <a:cs typeface="Arimo"/>
                <a:sym typeface="Arimo"/>
              </a:rPr>
              <a:t>I can help someone else be brave</a:t>
            </a:r>
          </a:p>
          <a:p>
            <a:pPr algn="l">
              <a:lnSpc>
                <a:spcPts val="600"/>
              </a:lnSpc>
            </a:pPr>
            <a:r>
              <a:rPr lang="en-US" sz="1200" b="1" i="1" spc="3">
                <a:solidFill>
                  <a:srgbClr val="231F20"/>
                </a:solidFill>
                <a:latin typeface="IBM Plex Sans Bold Italics"/>
                <a:ea typeface="IBM Plex Sans Bold Italics"/>
                <a:cs typeface="IBM Plex Sans Bold Italics"/>
                <a:sym typeface="IBM Plex Sans Bold Italics"/>
              </a:rPr>
              <a:t>Example – by telling them that I’m not always brave, but by having friends and standing </a:t>
            </a:r>
          </a:p>
          <a:p>
            <a:pPr algn="l">
              <a:lnSpc>
                <a:spcPts val="3000"/>
              </a:lnSpc>
            </a:pPr>
            <a:r>
              <a:rPr lang="en-US" sz="1200" b="1" i="1" spc="3">
                <a:solidFill>
                  <a:srgbClr val="231F20"/>
                </a:solidFill>
                <a:latin typeface="IBM Plex Sans Bold Italics"/>
                <a:ea typeface="IBM Plex Sans Bold Italics"/>
                <a:cs typeface="IBM Plex Sans Bold Italics"/>
                <a:sym typeface="IBM Plex Sans Bold Italics"/>
              </a:rPr>
              <a:t>by their side, we can do it together!</a:t>
            </a:r>
          </a:p>
        </p:txBody>
      </p:sp>
      <p:sp>
        <p:nvSpPr>
          <p:cNvPr id="23" name="TextBox 23"/>
          <p:cNvSpPr txBox="1"/>
          <p:nvPr/>
        </p:nvSpPr>
        <p:spPr>
          <a:xfrm>
            <a:off x="720004" y="1811617"/>
            <a:ext cx="201663" cy="260633"/>
          </a:xfrm>
          <a:prstGeom prst="rect">
            <a:avLst/>
          </a:prstGeom>
        </p:spPr>
        <p:txBody>
          <a:bodyPr lIns="0" tIns="0" rIns="0" bIns="0" rtlCol="0" anchor="t">
            <a:spAutoFit/>
          </a:bodyPr>
          <a:lstStyle/>
          <a:p>
            <a:pPr algn="l">
              <a:lnSpc>
                <a:spcPts val="1959"/>
              </a:lnSpc>
            </a:pPr>
            <a:r>
              <a:rPr lang="en-US" sz="1399" b="1">
                <a:solidFill>
                  <a:srgbClr val="F68A34"/>
                </a:solidFill>
                <a:latin typeface="Arimo Bold"/>
                <a:ea typeface="Arimo Bold"/>
                <a:cs typeface="Arimo Bold"/>
                <a:sym typeface="Arimo Bold"/>
              </a:rPr>
              <a:t>4.</a:t>
            </a:r>
            <a:r>
              <a:rPr lang="en-US" sz="1399" b="1">
                <a:solidFill>
                  <a:srgbClr val="231F20"/>
                </a:solidFill>
                <a:latin typeface="Arimo Bold"/>
                <a:ea typeface="Arimo Bold"/>
                <a:cs typeface="Arimo Bold"/>
                <a:sym typeface="Arimo Bold"/>
              </a:rPr>
              <a:t> </a:t>
            </a:r>
          </a:p>
        </p:txBody>
      </p:sp>
      <p:sp>
        <p:nvSpPr>
          <p:cNvPr id="24" name="TextBox 24"/>
          <p:cNvSpPr txBox="1"/>
          <p:nvPr/>
        </p:nvSpPr>
        <p:spPr>
          <a:xfrm>
            <a:off x="1164498" y="1811617"/>
            <a:ext cx="4459472" cy="260633"/>
          </a:xfrm>
          <a:prstGeom prst="rect">
            <a:avLst/>
          </a:prstGeom>
        </p:spPr>
        <p:txBody>
          <a:bodyPr lIns="0" tIns="0" rIns="0" bIns="0" rtlCol="0" anchor="t">
            <a:spAutoFit/>
          </a:bodyPr>
          <a:lstStyle/>
          <a:p>
            <a:pPr algn="l">
              <a:lnSpc>
                <a:spcPts val="1959"/>
              </a:lnSpc>
            </a:pPr>
            <a:r>
              <a:rPr lang="en-US" sz="1399" b="1">
                <a:solidFill>
                  <a:srgbClr val="231F20"/>
                </a:solidFill>
                <a:latin typeface="Arimo Bold"/>
                <a:ea typeface="Arimo Bold"/>
                <a:cs typeface="Arimo Bold"/>
                <a:sym typeface="Arimo Bold"/>
              </a:rPr>
              <a:t>Take a moment to think about the questions below. </a:t>
            </a:r>
          </a:p>
        </p:txBody>
      </p:sp>
      <p:sp>
        <p:nvSpPr>
          <p:cNvPr id="25" name="TextBox 25"/>
          <p:cNvSpPr txBox="1"/>
          <p:nvPr/>
        </p:nvSpPr>
        <p:spPr>
          <a:xfrm>
            <a:off x="693001" y="262595"/>
            <a:ext cx="6659912" cy="540384"/>
          </a:xfrm>
          <a:prstGeom prst="rect">
            <a:avLst/>
          </a:prstGeom>
        </p:spPr>
        <p:txBody>
          <a:bodyPr lIns="0" tIns="0" rIns="0" bIns="0" rtlCol="0" anchor="t">
            <a:spAutoFit/>
          </a:bodyPr>
          <a:lstStyle/>
          <a:p>
            <a:pPr algn="l">
              <a:lnSpc>
                <a:spcPts val="4340"/>
              </a:lnSpc>
            </a:pPr>
            <a:r>
              <a:rPr lang="en-US" sz="3100">
                <a:solidFill>
                  <a:srgbClr val="F68A34"/>
                </a:solidFill>
                <a:latin typeface="Arimo"/>
                <a:ea typeface="Arimo"/>
                <a:cs typeface="Arimo"/>
                <a:sym typeface="Arimo"/>
              </a:rPr>
              <a:t>LET'S THINK: FIVE THINGS THAT</a:t>
            </a:r>
          </a:p>
        </p:txBody>
      </p:sp>
      <p:sp>
        <p:nvSpPr>
          <p:cNvPr id="26" name="TextBox 26"/>
          <p:cNvSpPr txBox="1"/>
          <p:nvPr/>
        </p:nvSpPr>
        <p:spPr>
          <a:xfrm>
            <a:off x="10304402" y="7160057"/>
            <a:ext cx="94669" cy="290703"/>
          </a:xfrm>
          <a:prstGeom prst="rect">
            <a:avLst/>
          </a:prstGeom>
        </p:spPr>
        <p:txBody>
          <a:bodyPr lIns="0" tIns="0" rIns="0" bIns="0" rtlCol="0" anchor="t">
            <a:spAutoFit/>
          </a:bodyPr>
          <a:lstStyle/>
          <a:p>
            <a:pPr algn="l">
              <a:lnSpc>
                <a:spcPts val="2351"/>
              </a:lnSpc>
            </a:pPr>
            <a:r>
              <a:rPr lang="en-US" sz="1679" b="1" spc="-57">
                <a:solidFill>
                  <a:srgbClr val="F68A34"/>
                </a:solidFill>
                <a:latin typeface="Open Sans Condensed Medium"/>
                <a:ea typeface="Open Sans Condensed Medium"/>
                <a:cs typeface="Open Sans Condensed Medium"/>
                <a:sym typeface="Open Sans Condensed Medium"/>
              </a:rPr>
              <a:t>8</a:t>
            </a:r>
          </a:p>
        </p:txBody>
      </p:sp>
      <p:sp>
        <p:nvSpPr>
          <p:cNvPr id="27" name="TextBox 27"/>
          <p:cNvSpPr txBox="1"/>
          <p:nvPr/>
        </p:nvSpPr>
        <p:spPr>
          <a:xfrm rot="-240000">
            <a:off x="2183965" y="5683254"/>
            <a:ext cx="2546242" cy="260633"/>
          </a:xfrm>
          <a:prstGeom prst="rect">
            <a:avLst/>
          </a:prstGeom>
        </p:spPr>
        <p:txBody>
          <a:bodyPr lIns="0" tIns="0" rIns="0" bIns="0" rtlCol="0" anchor="t">
            <a:spAutoFit/>
          </a:bodyPr>
          <a:lstStyle/>
          <a:p>
            <a:pPr algn="l">
              <a:lnSpc>
                <a:spcPts val="1960"/>
              </a:lnSpc>
            </a:pPr>
            <a:r>
              <a:rPr lang="en-US" sz="1400" b="1">
                <a:solidFill>
                  <a:srgbClr val="FFFFFF"/>
                </a:solidFill>
                <a:latin typeface="Arimo Bold"/>
                <a:ea typeface="Arimo Bold"/>
                <a:cs typeface="Arimo Bold"/>
                <a:sym typeface="Arimo Bold"/>
              </a:rPr>
              <a:t>PIRATES FOLLOWED RULES.</a:t>
            </a:r>
          </a:p>
        </p:txBody>
      </p:sp>
      <p:sp>
        <p:nvSpPr>
          <p:cNvPr id="28" name="TextBox 28"/>
          <p:cNvSpPr txBox="1"/>
          <p:nvPr/>
        </p:nvSpPr>
        <p:spPr>
          <a:xfrm rot="-240000">
            <a:off x="2211070" y="5851652"/>
            <a:ext cx="5612778" cy="592150"/>
          </a:xfrm>
          <a:prstGeom prst="rect">
            <a:avLst/>
          </a:prstGeom>
        </p:spPr>
        <p:txBody>
          <a:bodyPr lIns="0" tIns="0" rIns="0" bIns="0" rtlCol="0" anchor="t">
            <a:spAutoFit/>
          </a:bodyPr>
          <a:lstStyle/>
          <a:p>
            <a:pPr algn="l">
              <a:lnSpc>
                <a:spcPts val="1500"/>
              </a:lnSpc>
            </a:pPr>
            <a:r>
              <a:rPr lang="en-US" sz="1200">
                <a:solidFill>
                  <a:srgbClr val="231F20"/>
                </a:solidFill>
                <a:latin typeface="Arimo"/>
                <a:ea typeface="Arimo"/>
                <a:cs typeface="Arimo"/>
                <a:sym typeface="Arimo"/>
              </a:rPr>
              <a:t>Every pirate ship had a strict code of conduct known as articles that had to be followed. Some even had basic forms of welfare, making sure any pirate who became sick or impaired was still paid their share.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420060">
            <a:off x="7343880" y="-227543"/>
            <a:ext cx="3520945" cy="3485321"/>
            <a:chOff x="0" y="0"/>
            <a:chExt cx="4694593" cy="4647095"/>
          </a:xfrm>
        </p:grpSpPr>
        <p:sp>
          <p:nvSpPr>
            <p:cNvPr id="3" name="Freeform 3"/>
            <p:cNvSpPr/>
            <p:nvPr/>
          </p:nvSpPr>
          <p:spPr>
            <a:xfrm>
              <a:off x="0" y="0"/>
              <a:ext cx="4694555" cy="4647057"/>
            </a:xfrm>
            <a:custGeom>
              <a:avLst/>
              <a:gdLst/>
              <a:ahLst/>
              <a:cxnLst/>
              <a:rect l="l" t="t" r="r" b="b"/>
              <a:pathLst>
                <a:path w="4694555" h="4647057">
                  <a:moveTo>
                    <a:pt x="0" y="0"/>
                  </a:moveTo>
                  <a:lnTo>
                    <a:pt x="0" y="3073146"/>
                  </a:lnTo>
                  <a:lnTo>
                    <a:pt x="0" y="4647057"/>
                  </a:lnTo>
                  <a:lnTo>
                    <a:pt x="4194810" y="4647057"/>
                  </a:lnTo>
                  <a:lnTo>
                    <a:pt x="4694555" y="576453"/>
                  </a:lnTo>
                  <a:close/>
                </a:path>
              </a:pathLst>
            </a:custGeom>
            <a:blipFill>
              <a:blip r:embed="rId2"/>
              <a:stretch>
                <a:fillRect t="-474" r="-427" b="-1818"/>
              </a:stretch>
            </a:blipFill>
          </p:spPr>
          <p:txBody>
            <a:bodyPr/>
            <a:lstStyle/>
            <a:p>
              <a:endParaRPr lang="en-US"/>
            </a:p>
          </p:txBody>
        </p:sp>
      </p:grpSp>
      <p:grpSp>
        <p:nvGrpSpPr>
          <p:cNvPr id="4" name="Group 4"/>
          <p:cNvGrpSpPr>
            <a:grpSpLocks noChangeAspect="1"/>
          </p:cNvGrpSpPr>
          <p:nvPr/>
        </p:nvGrpSpPr>
        <p:grpSpPr>
          <a:xfrm>
            <a:off x="125501" y="6857505"/>
            <a:ext cx="586007" cy="586007"/>
            <a:chOff x="0" y="0"/>
            <a:chExt cx="586003" cy="586003"/>
          </a:xfrm>
        </p:grpSpPr>
        <p:sp>
          <p:nvSpPr>
            <p:cNvPr id="5" name="Freeform 5"/>
            <p:cNvSpPr/>
            <p:nvPr/>
          </p:nvSpPr>
          <p:spPr>
            <a:xfrm>
              <a:off x="63500" y="63500"/>
              <a:ext cx="458978" cy="458978"/>
            </a:xfrm>
            <a:custGeom>
              <a:avLst/>
              <a:gdLst/>
              <a:ahLst/>
              <a:cxnLst/>
              <a:rect l="l" t="t" r="r" b="b"/>
              <a:pathLst>
                <a:path w="458978" h="458978">
                  <a:moveTo>
                    <a:pt x="229489" y="458978"/>
                  </a:moveTo>
                  <a:cubicBezTo>
                    <a:pt x="356235" y="458978"/>
                    <a:pt x="458978" y="356235"/>
                    <a:pt x="458978" y="229489"/>
                  </a:cubicBezTo>
                  <a:cubicBezTo>
                    <a:pt x="458978" y="102743"/>
                    <a:pt x="356235" y="0"/>
                    <a:pt x="229489" y="0"/>
                  </a:cubicBezTo>
                  <a:cubicBezTo>
                    <a:pt x="102743" y="0"/>
                    <a:pt x="0" y="102743"/>
                    <a:pt x="0" y="229489"/>
                  </a:cubicBezTo>
                  <a:cubicBezTo>
                    <a:pt x="0" y="356235"/>
                    <a:pt x="102743" y="458978"/>
                    <a:pt x="229489" y="458978"/>
                  </a:cubicBezTo>
                </a:path>
              </a:pathLst>
            </a:custGeom>
            <a:solidFill>
              <a:srgbClr val="F68A34">
                <a:alpha val="62745"/>
              </a:srgbClr>
            </a:solidFill>
          </p:spPr>
          <p:txBody>
            <a:bodyPr/>
            <a:lstStyle/>
            <a:p>
              <a:endParaRPr lang="en-US"/>
            </a:p>
          </p:txBody>
        </p:sp>
        <p:sp>
          <p:nvSpPr>
            <p:cNvPr id="6" name="Freeform 6"/>
            <p:cNvSpPr/>
            <p:nvPr/>
          </p:nvSpPr>
          <p:spPr>
            <a:xfrm>
              <a:off x="198501" y="243078"/>
              <a:ext cx="188976" cy="197993"/>
            </a:xfrm>
            <a:custGeom>
              <a:avLst/>
              <a:gdLst/>
              <a:ahLst/>
              <a:cxnLst/>
              <a:rect l="l" t="t" r="r" b="b"/>
              <a:pathLst>
                <a:path w="188976" h="197993">
                  <a:moveTo>
                    <a:pt x="0" y="197993"/>
                  </a:moveTo>
                  <a:lnTo>
                    <a:pt x="188976" y="197993"/>
                  </a:lnTo>
                  <a:lnTo>
                    <a:pt x="188976" y="0"/>
                  </a:lnTo>
                  <a:lnTo>
                    <a:pt x="0" y="0"/>
                  </a:lnTo>
                  <a:close/>
                </a:path>
              </a:pathLst>
            </a:custGeom>
            <a:solidFill>
              <a:srgbClr val="FFFFFF">
                <a:alpha val="62745"/>
              </a:srgbClr>
            </a:solidFill>
          </p:spPr>
          <p:txBody>
            <a:bodyPr/>
            <a:lstStyle/>
            <a:p>
              <a:endParaRPr lang="en-US"/>
            </a:p>
          </p:txBody>
        </p:sp>
        <p:sp>
          <p:nvSpPr>
            <p:cNvPr id="7" name="Freeform 7"/>
            <p:cNvSpPr/>
            <p:nvPr/>
          </p:nvSpPr>
          <p:spPr>
            <a:xfrm>
              <a:off x="159385" y="127000"/>
              <a:ext cx="267208" cy="133604"/>
            </a:xfrm>
            <a:custGeom>
              <a:avLst/>
              <a:gdLst/>
              <a:ahLst/>
              <a:cxnLst/>
              <a:rect l="l" t="t" r="r" b="b"/>
              <a:pathLst>
                <a:path w="267208" h="133604">
                  <a:moveTo>
                    <a:pt x="267208" y="133604"/>
                  </a:moveTo>
                  <a:lnTo>
                    <a:pt x="133604" y="0"/>
                  </a:lnTo>
                  <a:lnTo>
                    <a:pt x="0" y="133604"/>
                  </a:lnTo>
                </a:path>
              </a:pathLst>
            </a:custGeom>
            <a:solidFill>
              <a:srgbClr val="FFFFFF">
                <a:alpha val="62745"/>
              </a:srgbClr>
            </a:solidFill>
          </p:spPr>
          <p:txBody>
            <a:bodyPr/>
            <a:lstStyle/>
            <a:p>
              <a:endParaRPr lang="en-US"/>
            </a:p>
          </p:txBody>
        </p:sp>
      </p:grpSp>
      <p:grpSp>
        <p:nvGrpSpPr>
          <p:cNvPr id="8" name="Group 8"/>
          <p:cNvGrpSpPr>
            <a:grpSpLocks noChangeAspect="1"/>
          </p:cNvGrpSpPr>
          <p:nvPr/>
        </p:nvGrpSpPr>
        <p:grpSpPr>
          <a:xfrm>
            <a:off x="571986" y="4880343"/>
            <a:ext cx="9242736" cy="1670885"/>
            <a:chOff x="0" y="0"/>
            <a:chExt cx="9242742" cy="1670876"/>
          </a:xfrm>
        </p:grpSpPr>
        <p:sp>
          <p:nvSpPr>
            <p:cNvPr id="9" name="Freeform 9"/>
            <p:cNvSpPr/>
            <p:nvPr/>
          </p:nvSpPr>
          <p:spPr>
            <a:xfrm>
              <a:off x="-7112" y="-1270"/>
              <a:ext cx="9253982" cy="1672590"/>
            </a:xfrm>
            <a:custGeom>
              <a:avLst/>
              <a:gdLst/>
              <a:ahLst/>
              <a:cxnLst/>
              <a:rect l="l" t="t" r="r" b="b"/>
              <a:pathLst>
                <a:path w="9253982" h="1672590">
                  <a:moveTo>
                    <a:pt x="305562" y="194564"/>
                  </a:moveTo>
                  <a:cubicBezTo>
                    <a:pt x="245999" y="195834"/>
                    <a:pt x="191008" y="244856"/>
                    <a:pt x="182753" y="303911"/>
                  </a:cubicBezTo>
                  <a:lnTo>
                    <a:pt x="8128" y="1565910"/>
                  </a:lnTo>
                  <a:cubicBezTo>
                    <a:pt x="0" y="1624965"/>
                    <a:pt x="41656" y="1672590"/>
                    <a:pt x="101346" y="1672082"/>
                  </a:cubicBezTo>
                  <a:lnTo>
                    <a:pt x="9149588" y="1605153"/>
                  </a:lnTo>
                  <a:cubicBezTo>
                    <a:pt x="9209278" y="1604645"/>
                    <a:pt x="9253982" y="1556131"/>
                    <a:pt x="9249537" y="1496695"/>
                  </a:cubicBezTo>
                  <a:lnTo>
                    <a:pt x="9145524" y="106553"/>
                  </a:lnTo>
                  <a:cubicBezTo>
                    <a:pt x="9141079" y="47117"/>
                    <a:pt x="9089136" y="0"/>
                    <a:pt x="9029446" y="1270"/>
                  </a:cubicBezTo>
                  <a:close/>
                </a:path>
              </a:pathLst>
            </a:custGeom>
            <a:solidFill>
              <a:srgbClr val="231F20">
                <a:alpha val="62745"/>
              </a:srgbClr>
            </a:solidFill>
          </p:spPr>
          <p:txBody>
            <a:bodyPr/>
            <a:lstStyle/>
            <a:p>
              <a:endParaRPr lang="en-US"/>
            </a:p>
          </p:txBody>
        </p:sp>
      </p:grpSp>
      <p:grpSp>
        <p:nvGrpSpPr>
          <p:cNvPr id="10" name="Group 10"/>
          <p:cNvGrpSpPr>
            <a:grpSpLocks noChangeAspect="1"/>
          </p:cNvGrpSpPr>
          <p:nvPr/>
        </p:nvGrpSpPr>
        <p:grpSpPr>
          <a:xfrm>
            <a:off x="7083866" y="6843217"/>
            <a:ext cx="1875425" cy="7620"/>
            <a:chOff x="0" y="0"/>
            <a:chExt cx="1875422" cy="7620"/>
          </a:xfrm>
        </p:grpSpPr>
        <p:sp>
          <p:nvSpPr>
            <p:cNvPr id="11" name="Freeform 11"/>
            <p:cNvSpPr/>
            <p:nvPr/>
          </p:nvSpPr>
          <p:spPr>
            <a:xfrm>
              <a:off x="0" y="0"/>
              <a:ext cx="1875409" cy="7620"/>
            </a:xfrm>
            <a:custGeom>
              <a:avLst/>
              <a:gdLst/>
              <a:ahLst/>
              <a:cxnLst/>
              <a:rect l="l" t="t" r="r" b="b"/>
              <a:pathLst>
                <a:path w="1875409" h="7620">
                  <a:moveTo>
                    <a:pt x="0" y="0"/>
                  </a:moveTo>
                  <a:lnTo>
                    <a:pt x="1875409" y="0"/>
                  </a:lnTo>
                  <a:lnTo>
                    <a:pt x="1875409" y="7620"/>
                  </a:lnTo>
                  <a:lnTo>
                    <a:pt x="0" y="7620"/>
                  </a:lnTo>
                  <a:close/>
                </a:path>
              </a:pathLst>
            </a:custGeom>
            <a:solidFill>
              <a:srgbClr val="00AEEF">
                <a:alpha val="62745"/>
              </a:srgbClr>
            </a:solidFill>
          </p:spPr>
          <p:txBody>
            <a:bodyPr/>
            <a:lstStyle/>
            <a:p>
              <a:endParaRPr lang="en-US"/>
            </a:p>
          </p:txBody>
        </p:sp>
      </p:grpSp>
      <p:grpSp>
        <p:nvGrpSpPr>
          <p:cNvPr id="12" name="Group 12"/>
          <p:cNvGrpSpPr>
            <a:grpSpLocks noChangeAspect="1"/>
          </p:cNvGrpSpPr>
          <p:nvPr/>
        </p:nvGrpSpPr>
        <p:grpSpPr>
          <a:xfrm rot="5081400">
            <a:off x="4026437" y="1169403"/>
            <a:ext cx="2232470" cy="9247822"/>
            <a:chOff x="0" y="0"/>
            <a:chExt cx="2976626" cy="12330430"/>
          </a:xfrm>
        </p:grpSpPr>
        <p:sp>
          <p:nvSpPr>
            <p:cNvPr id="13" name="Freeform 13"/>
            <p:cNvSpPr/>
            <p:nvPr/>
          </p:nvSpPr>
          <p:spPr>
            <a:xfrm>
              <a:off x="0" y="0"/>
              <a:ext cx="2976626" cy="12330303"/>
            </a:xfrm>
            <a:custGeom>
              <a:avLst/>
              <a:gdLst/>
              <a:ahLst/>
              <a:cxnLst/>
              <a:rect l="l" t="t" r="r" b="b"/>
              <a:pathLst>
                <a:path w="2976626" h="12330303">
                  <a:moveTo>
                    <a:pt x="825881" y="139192"/>
                  </a:moveTo>
                  <a:lnTo>
                    <a:pt x="5588" y="11748262"/>
                  </a:lnTo>
                  <a:cubicBezTo>
                    <a:pt x="0" y="11827637"/>
                    <a:pt x="58166" y="11906631"/>
                    <a:pt x="135636" y="11924792"/>
                  </a:cubicBezTo>
                  <a:lnTo>
                    <a:pt x="1789684" y="12312269"/>
                  </a:lnTo>
                  <a:cubicBezTo>
                    <a:pt x="1866773" y="12330303"/>
                    <a:pt x="1934718" y="12281408"/>
                    <a:pt x="1942084" y="12202795"/>
                  </a:cubicBezTo>
                  <a:cubicBezTo>
                    <a:pt x="1942084" y="12202414"/>
                    <a:pt x="1942211" y="12202033"/>
                    <a:pt x="1942211" y="12201652"/>
                  </a:cubicBezTo>
                  <a:lnTo>
                    <a:pt x="2969895" y="180848"/>
                  </a:lnTo>
                  <a:cubicBezTo>
                    <a:pt x="2976626" y="101600"/>
                    <a:pt x="2917698" y="36195"/>
                    <a:pt x="2838196" y="34798"/>
                  </a:cubicBezTo>
                  <a:lnTo>
                    <a:pt x="979678" y="1397"/>
                  </a:lnTo>
                  <a:cubicBezTo>
                    <a:pt x="901319" y="0"/>
                    <a:pt x="833120" y="61468"/>
                    <a:pt x="825881" y="139192"/>
                  </a:cubicBezTo>
                  <a:close/>
                </a:path>
              </a:pathLst>
            </a:custGeom>
            <a:blipFill>
              <a:blip r:embed="rId3">
                <a:alphaModFix amt="63000"/>
              </a:blip>
              <a:stretch>
                <a:fillRect l="-15723" t="-647" r="-9139" b="-635"/>
              </a:stretch>
            </a:blipFill>
          </p:spPr>
          <p:txBody>
            <a:bodyPr/>
            <a:lstStyle/>
            <a:p>
              <a:endParaRPr lang="en-US"/>
            </a:p>
          </p:txBody>
        </p:sp>
      </p:grpSp>
      <p:grpSp>
        <p:nvGrpSpPr>
          <p:cNvPr id="14" name="Group 14"/>
          <p:cNvGrpSpPr>
            <a:grpSpLocks noChangeAspect="1"/>
          </p:cNvGrpSpPr>
          <p:nvPr/>
        </p:nvGrpSpPr>
        <p:grpSpPr>
          <a:xfrm>
            <a:off x="1915268" y="3300632"/>
            <a:ext cx="5896718" cy="1408890"/>
            <a:chOff x="0" y="0"/>
            <a:chExt cx="5896712" cy="1408887"/>
          </a:xfrm>
        </p:grpSpPr>
        <p:sp>
          <p:nvSpPr>
            <p:cNvPr id="15" name="Freeform 15"/>
            <p:cNvSpPr/>
            <p:nvPr/>
          </p:nvSpPr>
          <p:spPr>
            <a:xfrm>
              <a:off x="-3937" y="-3937"/>
              <a:ext cx="5904611" cy="1416812"/>
            </a:xfrm>
            <a:custGeom>
              <a:avLst/>
              <a:gdLst/>
              <a:ahLst/>
              <a:cxnLst/>
              <a:rect l="l" t="t" r="r" b="b"/>
              <a:pathLst>
                <a:path w="5904611" h="1416812">
                  <a:moveTo>
                    <a:pt x="104394" y="397510"/>
                  </a:moveTo>
                  <a:cubicBezTo>
                    <a:pt x="44958" y="401701"/>
                    <a:pt x="0" y="453263"/>
                    <a:pt x="4191" y="512826"/>
                  </a:cubicBezTo>
                  <a:lnTo>
                    <a:pt x="60071" y="1312418"/>
                  </a:lnTo>
                  <a:cubicBezTo>
                    <a:pt x="64262" y="1371854"/>
                    <a:pt x="115824" y="1416812"/>
                    <a:pt x="175387" y="1412621"/>
                  </a:cubicBezTo>
                  <a:lnTo>
                    <a:pt x="5800217" y="1019302"/>
                  </a:lnTo>
                  <a:cubicBezTo>
                    <a:pt x="5859653" y="1015111"/>
                    <a:pt x="5904611" y="963549"/>
                    <a:pt x="5900420" y="903986"/>
                  </a:cubicBezTo>
                  <a:lnTo>
                    <a:pt x="5844540" y="104394"/>
                  </a:lnTo>
                  <a:cubicBezTo>
                    <a:pt x="5840349" y="44958"/>
                    <a:pt x="5788787" y="0"/>
                    <a:pt x="5729224" y="4191"/>
                  </a:cubicBezTo>
                  <a:close/>
                </a:path>
              </a:pathLst>
            </a:custGeom>
            <a:solidFill>
              <a:srgbClr val="F68A34">
                <a:alpha val="32941"/>
              </a:srgbClr>
            </a:solidFill>
          </p:spPr>
          <p:txBody>
            <a:bodyPr/>
            <a:lstStyle/>
            <a:p>
              <a:endParaRPr lang="en-US"/>
            </a:p>
          </p:txBody>
        </p:sp>
      </p:grpSp>
      <p:grpSp>
        <p:nvGrpSpPr>
          <p:cNvPr id="16" name="Group 16"/>
          <p:cNvGrpSpPr>
            <a:grpSpLocks noChangeAspect="1"/>
          </p:cNvGrpSpPr>
          <p:nvPr/>
        </p:nvGrpSpPr>
        <p:grpSpPr>
          <a:xfrm>
            <a:off x="495290" y="4809125"/>
            <a:ext cx="9389716" cy="1811988"/>
            <a:chOff x="0" y="0"/>
            <a:chExt cx="9389720" cy="1811985"/>
          </a:xfrm>
        </p:grpSpPr>
        <p:sp>
          <p:nvSpPr>
            <p:cNvPr id="17" name="Freeform 17"/>
            <p:cNvSpPr/>
            <p:nvPr/>
          </p:nvSpPr>
          <p:spPr>
            <a:xfrm>
              <a:off x="63500" y="63500"/>
              <a:ext cx="9262746" cy="1684909"/>
            </a:xfrm>
            <a:custGeom>
              <a:avLst/>
              <a:gdLst/>
              <a:ahLst/>
              <a:cxnLst/>
              <a:rect l="l" t="t" r="r" b="b"/>
              <a:pathLst>
                <a:path w="9262746" h="1684909">
                  <a:moveTo>
                    <a:pt x="311785" y="207264"/>
                  </a:moveTo>
                  <a:cubicBezTo>
                    <a:pt x="255270" y="208534"/>
                    <a:pt x="202946" y="255143"/>
                    <a:pt x="195199" y="311150"/>
                  </a:cubicBezTo>
                  <a:lnTo>
                    <a:pt x="20447" y="1573276"/>
                  </a:lnTo>
                  <a:cubicBezTo>
                    <a:pt x="13462" y="1623695"/>
                    <a:pt x="45085" y="1664716"/>
                    <a:pt x="92837" y="1671320"/>
                  </a:cubicBezTo>
                  <a:lnTo>
                    <a:pt x="102362" y="1672336"/>
                  </a:lnTo>
                  <a:lnTo>
                    <a:pt x="9155557" y="1605407"/>
                  </a:lnTo>
                  <a:cubicBezTo>
                    <a:pt x="9209277" y="1605026"/>
                    <a:pt x="9249918" y="1563243"/>
                    <a:pt x="9249537" y="1510665"/>
                  </a:cubicBezTo>
                  <a:lnTo>
                    <a:pt x="9249410" y="1506093"/>
                  </a:lnTo>
                  <a:lnTo>
                    <a:pt x="9255506" y="1503299"/>
                  </a:lnTo>
                  <a:lnTo>
                    <a:pt x="9249156" y="1503807"/>
                  </a:lnTo>
                  <a:lnTo>
                    <a:pt x="9145270" y="113538"/>
                  </a:lnTo>
                  <a:lnTo>
                    <a:pt x="9151620" y="113030"/>
                  </a:lnTo>
                  <a:lnTo>
                    <a:pt x="9145270" y="113538"/>
                  </a:lnTo>
                  <a:cubicBezTo>
                    <a:pt x="9141078" y="57404"/>
                    <a:pt x="9091930" y="12827"/>
                    <a:pt x="9035669" y="14097"/>
                  </a:cubicBezTo>
                  <a:lnTo>
                    <a:pt x="311785" y="207264"/>
                  </a:lnTo>
                  <a:moveTo>
                    <a:pt x="311531" y="194564"/>
                  </a:moveTo>
                  <a:lnTo>
                    <a:pt x="9035415" y="1397"/>
                  </a:lnTo>
                  <a:cubicBezTo>
                    <a:pt x="9098407" y="0"/>
                    <a:pt x="9153144" y="49784"/>
                    <a:pt x="9157970" y="112522"/>
                  </a:cubicBezTo>
                  <a:lnTo>
                    <a:pt x="9261983" y="1502664"/>
                  </a:lnTo>
                  <a:cubicBezTo>
                    <a:pt x="9262238" y="1505204"/>
                    <a:pt x="9262238" y="1507871"/>
                    <a:pt x="9262365" y="1510411"/>
                  </a:cubicBezTo>
                  <a:cubicBezTo>
                    <a:pt x="9262746" y="1569974"/>
                    <a:pt x="9216518" y="1617472"/>
                    <a:pt x="9155812" y="1617980"/>
                  </a:cubicBezTo>
                  <a:lnTo>
                    <a:pt x="107442" y="1684909"/>
                  </a:lnTo>
                  <a:cubicBezTo>
                    <a:pt x="101854" y="1684909"/>
                    <a:pt x="96393" y="1684655"/>
                    <a:pt x="91059" y="1683893"/>
                  </a:cubicBezTo>
                  <a:cubicBezTo>
                    <a:pt x="36322" y="1676273"/>
                    <a:pt x="0" y="1628775"/>
                    <a:pt x="7874" y="1571498"/>
                  </a:cubicBezTo>
                  <a:lnTo>
                    <a:pt x="14224" y="1572387"/>
                  </a:lnTo>
                  <a:lnTo>
                    <a:pt x="7874" y="1571498"/>
                  </a:lnTo>
                  <a:lnTo>
                    <a:pt x="182499" y="309499"/>
                  </a:lnTo>
                  <a:lnTo>
                    <a:pt x="188849" y="310388"/>
                  </a:lnTo>
                  <a:lnTo>
                    <a:pt x="182499" y="309499"/>
                  </a:lnTo>
                  <a:cubicBezTo>
                    <a:pt x="191135" y="247269"/>
                    <a:pt x="248666" y="196088"/>
                    <a:pt x="311404" y="194691"/>
                  </a:cubicBezTo>
                  <a:close/>
                </a:path>
              </a:pathLst>
            </a:custGeom>
            <a:solidFill>
              <a:srgbClr val="F68A34">
                <a:alpha val="32941"/>
              </a:srgbClr>
            </a:solidFill>
          </p:spPr>
          <p:txBody>
            <a:bodyPr/>
            <a:lstStyle/>
            <a:p>
              <a:endParaRPr lang="en-US"/>
            </a:p>
          </p:txBody>
        </p:sp>
        <p:sp>
          <p:nvSpPr>
            <p:cNvPr id="18" name="Freeform 18"/>
            <p:cNvSpPr/>
            <p:nvPr/>
          </p:nvSpPr>
          <p:spPr>
            <a:xfrm>
              <a:off x="2248662" y="1032764"/>
              <a:ext cx="5350510" cy="7620"/>
            </a:xfrm>
            <a:custGeom>
              <a:avLst/>
              <a:gdLst/>
              <a:ahLst/>
              <a:cxnLst/>
              <a:rect l="l" t="t" r="r" b="b"/>
              <a:pathLst>
                <a:path w="5350510" h="7620">
                  <a:moveTo>
                    <a:pt x="0" y="0"/>
                  </a:moveTo>
                  <a:lnTo>
                    <a:pt x="5350510" y="7620"/>
                  </a:lnTo>
                  <a:lnTo>
                    <a:pt x="0" y="7620"/>
                  </a:lnTo>
                  <a:close/>
                </a:path>
              </a:pathLst>
            </a:custGeom>
            <a:solidFill>
              <a:srgbClr val="FFFFFF">
                <a:alpha val="32941"/>
              </a:srgbClr>
            </a:solidFill>
          </p:spPr>
          <p:txBody>
            <a:bodyPr/>
            <a:lstStyle/>
            <a:p>
              <a:endParaRPr lang="en-US"/>
            </a:p>
          </p:txBody>
        </p:sp>
      </p:grpSp>
      <p:grpSp>
        <p:nvGrpSpPr>
          <p:cNvPr id="19" name="Group 19"/>
          <p:cNvGrpSpPr>
            <a:grpSpLocks noChangeAspect="1"/>
          </p:cNvGrpSpPr>
          <p:nvPr/>
        </p:nvGrpSpPr>
        <p:grpSpPr>
          <a:xfrm rot="-234420">
            <a:off x="1935709" y="3492008"/>
            <a:ext cx="5855827" cy="1026395"/>
            <a:chOff x="0" y="0"/>
            <a:chExt cx="7807770" cy="1368527"/>
          </a:xfrm>
        </p:grpSpPr>
        <p:sp>
          <p:nvSpPr>
            <p:cNvPr id="20" name="Freeform 20"/>
            <p:cNvSpPr/>
            <p:nvPr/>
          </p:nvSpPr>
          <p:spPr>
            <a:xfrm>
              <a:off x="0" y="0"/>
              <a:ext cx="7807833" cy="1368552"/>
            </a:xfrm>
            <a:custGeom>
              <a:avLst/>
              <a:gdLst/>
              <a:ahLst/>
              <a:cxnLst/>
              <a:rect l="l" t="t" r="r" b="b"/>
              <a:pathLst>
                <a:path w="7807833" h="1368552">
                  <a:moveTo>
                    <a:pt x="7671943" y="0"/>
                  </a:moveTo>
                  <a:lnTo>
                    <a:pt x="143764" y="11811"/>
                  </a:lnTo>
                  <a:cubicBezTo>
                    <a:pt x="64770" y="11938"/>
                    <a:pt x="635" y="75819"/>
                    <a:pt x="0" y="154686"/>
                  </a:cubicBezTo>
                  <a:lnTo>
                    <a:pt x="1778" y="1224788"/>
                  </a:lnTo>
                  <a:cubicBezTo>
                    <a:pt x="1905" y="1300861"/>
                    <a:pt x="61087" y="1363091"/>
                    <a:pt x="135890" y="1368171"/>
                  </a:cubicBezTo>
                  <a:cubicBezTo>
                    <a:pt x="139192" y="1368425"/>
                    <a:pt x="142621" y="1368552"/>
                    <a:pt x="146050" y="1368552"/>
                  </a:cubicBezTo>
                  <a:lnTo>
                    <a:pt x="7664069" y="1356360"/>
                  </a:lnTo>
                  <a:cubicBezTo>
                    <a:pt x="7743062" y="1356233"/>
                    <a:pt x="7807198" y="1292479"/>
                    <a:pt x="7807833" y="1213612"/>
                  </a:cubicBezTo>
                  <a:lnTo>
                    <a:pt x="7806055" y="143510"/>
                  </a:lnTo>
                  <a:cubicBezTo>
                    <a:pt x="7805928" y="67310"/>
                    <a:pt x="7746746" y="5080"/>
                    <a:pt x="7671943" y="0"/>
                  </a:cubicBezTo>
                  <a:close/>
                </a:path>
              </a:pathLst>
            </a:custGeom>
            <a:blipFill>
              <a:blip r:embed="rId4">
                <a:alphaModFix amt="32999"/>
              </a:blip>
              <a:stretch>
                <a:fillRect l="-14" t="-41218" r="-13" b="-41191"/>
              </a:stretch>
            </a:blipFill>
          </p:spPr>
          <p:txBody>
            <a:bodyPr/>
            <a:lstStyle/>
            <a:p>
              <a:endParaRPr lang="en-US"/>
            </a:p>
          </p:txBody>
        </p:sp>
      </p:grpSp>
      <p:grpSp>
        <p:nvGrpSpPr>
          <p:cNvPr id="21" name="Group 21"/>
          <p:cNvGrpSpPr>
            <a:grpSpLocks noChangeAspect="1"/>
          </p:cNvGrpSpPr>
          <p:nvPr/>
        </p:nvGrpSpPr>
        <p:grpSpPr>
          <a:xfrm rot="-420000">
            <a:off x="556993" y="3415265"/>
            <a:ext cx="1687506" cy="1563738"/>
            <a:chOff x="0" y="0"/>
            <a:chExt cx="2250008" cy="2084984"/>
          </a:xfrm>
        </p:grpSpPr>
        <p:sp>
          <p:nvSpPr>
            <p:cNvPr id="22" name="Freeform 22"/>
            <p:cNvSpPr/>
            <p:nvPr/>
          </p:nvSpPr>
          <p:spPr>
            <a:xfrm>
              <a:off x="0" y="0"/>
              <a:ext cx="2250059" cy="2084959"/>
            </a:xfrm>
            <a:custGeom>
              <a:avLst/>
              <a:gdLst/>
              <a:ahLst/>
              <a:cxnLst/>
              <a:rect l="l" t="t" r="r" b="b"/>
              <a:pathLst>
                <a:path w="2250059" h="2084959">
                  <a:moveTo>
                    <a:pt x="2250059" y="0"/>
                  </a:moveTo>
                  <a:lnTo>
                    <a:pt x="0" y="0"/>
                  </a:lnTo>
                  <a:lnTo>
                    <a:pt x="0" y="2084959"/>
                  </a:lnTo>
                  <a:lnTo>
                    <a:pt x="2250059" y="2084959"/>
                  </a:lnTo>
                  <a:lnTo>
                    <a:pt x="2250059" y="0"/>
                  </a:lnTo>
                  <a:close/>
                </a:path>
              </a:pathLst>
            </a:custGeom>
            <a:blipFill>
              <a:blip r:embed="rId5"/>
              <a:stretch>
                <a:fillRect l="-12064" r="-12061" b="-1"/>
              </a:stretch>
            </a:blipFill>
          </p:spPr>
          <p:txBody>
            <a:bodyPr/>
            <a:lstStyle/>
            <a:p>
              <a:endParaRPr lang="en-US"/>
            </a:p>
          </p:txBody>
        </p:sp>
      </p:grpSp>
      <p:grpSp>
        <p:nvGrpSpPr>
          <p:cNvPr id="23" name="Group 23"/>
          <p:cNvGrpSpPr>
            <a:grpSpLocks noChangeAspect="1"/>
          </p:cNvGrpSpPr>
          <p:nvPr/>
        </p:nvGrpSpPr>
        <p:grpSpPr>
          <a:xfrm>
            <a:off x="620497" y="911704"/>
            <a:ext cx="6903996" cy="177803"/>
            <a:chOff x="0" y="0"/>
            <a:chExt cx="6903999" cy="177800"/>
          </a:xfrm>
        </p:grpSpPr>
        <p:sp>
          <p:nvSpPr>
            <p:cNvPr id="24" name="Freeform 24"/>
            <p:cNvSpPr/>
            <p:nvPr/>
          </p:nvSpPr>
          <p:spPr>
            <a:xfrm>
              <a:off x="88900" y="82550"/>
              <a:ext cx="6751574" cy="12700"/>
            </a:xfrm>
            <a:custGeom>
              <a:avLst/>
              <a:gdLst/>
              <a:ahLst/>
              <a:cxnLst/>
              <a:rect l="l" t="t" r="r" b="b"/>
              <a:pathLst>
                <a:path w="6751574" h="12700">
                  <a:moveTo>
                    <a:pt x="0" y="0"/>
                  </a:moveTo>
                  <a:lnTo>
                    <a:pt x="6751574" y="0"/>
                  </a:lnTo>
                  <a:lnTo>
                    <a:pt x="6751574" y="12700"/>
                  </a:lnTo>
                  <a:lnTo>
                    <a:pt x="0" y="12700"/>
                  </a:lnTo>
                  <a:close/>
                </a:path>
              </a:pathLst>
            </a:custGeom>
            <a:solidFill>
              <a:srgbClr val="F68A34"/>
            </a:solidFill>
          </p:spPr>
          <p:txBody>
            <a:bodyPr/>
            <a:lstStyle/>
            <a:p>
              <a:endParaRPr lang="en-US"/>
            </a:p>
          </p:txBody>
        </p:sp>
        <p:sp>
          <p:nvSpPr>
            <p:cNvPr id="25" name="Freeform 25"/>
            <p:cNvSpPr/>
            <p:nvPr/>
          </p:nvSpPr>
          <p:spPr>
            <a:xfrm>
              <a:off x="63500" y="63500"/>
              <a:ext cx="50800" cy="50800"/>
            </a:xfrm>
            <a:custGeom>
              <a:avLst/>
              <a:gdLst/>
              <a:ahLst/>
              <a:cxnLst/>
              <a:rect l="l" t="t" r="r" b="b"/>
              <a:pathLst>
                <a:path w="50800" h="50800">
                  <a:moveTo>
                    <a:pt x="25400" y="50800"/>
                  </a:moveTo>
                  <a:cubicBezTo>
                    <a:pt x="39370" y="50800"/>
                    <a:pt x="50800" y="39370"/>
                    <a:pt x="50800" y="25400"/>
                  </a:cubicBezTo>
                  <a:cubicBezTo>
                    <a:pt x="50800" y="11430"/>
                    <a:pt x="39370" y="0"/>
                    <a:pt x="25400" y="0"/>
                  </a:cubicBezTo>
                  <a:cubicBezTo>
                    <a:pt x="11430" y="0"/>
                    <a:pt x="0" y="11430"/>
                    <a:pt x="0" y="25400"/>
                  </a:cubicBezTo>
                  <a:cubicBezTo>
                    <a:pt x="0" y="39370"/>
                    <a:pt x="11430" y="50800"/>
                    <a:pt x="25400" y="50800"/>
                  </a:cubicBezTo>
                </a:path>
              </a:pathLst>
            </a:custGeom>
            <a:solidFill>
              <a:srgbClr val="F68A34"/>
            </a:solidFill>
          </p:spPr>
          <p:txBody>
            <a:bodyPr/>
            <a:lstStyle/>
            <a:p>
              <a:endParaRPr lang="en-US"/>
            </a:p>
          </p:txBody>
        </p:sp>
      </p:grpSp>
      <p:sp>
        <p:nvSpPr>
          <p:cNvPr id="26" name="TextBox 26"/>
          <p:cNvSpPr txBox="1"/>
          <p:nvPr/>
        </p:nvSpPr>
        <p:spPr>
          <a:xfrm>
            <a:off x="840696" y="5126288"/>
            <a:ext cx="8861698" cy="1260196"/>
          </a:xfrm>
          <a:prstGeom prst="rect">
            <a:avLst/>
          </a:prstGeom>
        </p:spPr>
        <p:txBody>
          <a:bodyPr lIns="0" tIns="0" rIns="0" bIns="0" rtlCol="0" anchor="t">
            <a:spAutoFit/>
          </a:bodyPr>
          <a:lstStyle/>
          <a:p>
            <a:pPr algn="l">
              <a:lnSpc>
                <a:spcPts val="1959"/>
              </a:lnSpc>
            </a:pPr>
            <a:r>
              <a:rPr lang="en-US" sz="1399" b="1" spc="40">
                <a:solidFill>
                  <a:srgbClr val="F68A34"/>
                </a:solidFill>
                <a:latin typeface="Arimo Bold"/>
                <a:ea typeface="Arimo Bold"/>
                <a:cs typeface="Arimo Bold"/>
                <a:sym typeface="Arimo Bold"/>
              </a:rPr>
              <a:t>FURTHER ACTIVITY</a:t>
            </a:r>
          </a:p>
          <a:p>
            <a:pPr algn="l">
              <a:lnSpc>
                <a:spcPts val="1800"/>
              </a:lnSpc>
            </a:pPr>
            <a:r>
              <a:rPr lang="en-US" sz="1200">
                <a:solidFill>
                  <a:srgbClr val="FFFFFF"/>
                </a:solidFill>
                <a:latin typeface="Arimo"/>
                <a:ea typeface="Arimo"/>
                <a:cs typeface="Arimo"/>
                <a:sym typeface="Arimo"/>
              </a:rPr>
              <a:t>If you’re they type of class that love to make things, then we recommend checking out some pirate themed origami videos. These were our favourites. https://youtube.com/playlist?list=PLHX1llegCDZoKGakI39wvrbz5w3VLJrmp</a:t>
            </a:r>
          </a:p>
          <a:p>
            <a:pPr algn="l">
              <a:lnSpc>
                <a:spcPts val="3000"/>
              </a:lnSpc>
            </a:pPr>
            <a:r>
              <a:rPr lang="en-US" sz="1200">
                <a:solidFill>
                  <a:srgbClr val="FFFFFF"/>
                </a:solidFill>
                <a:latin typeface="Arimo"/>
                <a:ea typeface="Arimo"/>
                <a:cs typeface="Arimo"/>
                <a:sym typeface="Arimo"/>
              </a:rPr>
              <a:t>If this doesn’t work, search for origami parrots and pirate boats. You can make parrots that will sit on your finger, and boats </a:t>
            </a:r>
          </a:p>
          <a:p>
            <a:pPr algn="l">
              <a:lnSpc>
                <a:spcPts val="600"/>
              </a:lnSpc>
            </a:pPr>
            <a:r>
              <a:rPr lang="en-US" sz="1200">
                <a:solidFill>
                  <a:srgbClr val="FFFFFF"/>
                </a:solidFill>
                <a:latin typeface="Arimo"/>
                <a:ea typeface="Arimo"/>
                <a:cs typeface="Arimo"/>
                <a:sym typeface="Arimo"/>
              </a:rPr>
              <a:t>that you can race in the water.</a:t>
            </a:r>
          </a:p>
        </p:txBody>
      </p:sp>
      <p:sp>
        <p:nvSpPr>
          <p:cNvPr id="27" name="TextBox 27"/>
          <p:cNvSpPr txBox="1"/>
          <p:nvPr/>
        </p:nvSpPr>
        <p:spPr>
          <a:xfrm>
            <a:off x="1164498" y="1162888"/>
            <a:ext cx="4506401" cy="290903"/>
          </a:xfrm>
          <a:prstGeom prst="rect">
            <a:avLst/>
          </a:prstGeom>
        </p:spPr>
        <p:txBody>
          <a:bodyPr lIns="0" tIns="0" rIns="0" bIns="0" rtlCol="0" anchor="t">
            <a:spAutoFit/>
          </a:bodyPr>
          <a:lstStyle/>
          <a:p>
            <a:pPr algn="l">
              <a:lnSpc>
                <a:spcPts val="1959"/>
              </a:lnSpc>
            </a:pPr>
            <a:r>
              <a:rPr lang="en-US" sz="1399" b="1">
                <a:solidFill>
                  <a:srgbClr val="231F20"/>
                </a:solidFill>
                <a:latin typeface="Arimo Bold"/>
                <a:ea typeface="Arimo Bold"/>
                <a:cs typeface="Arimo Bold"/>
                <a:sym typeface="Arimo Bold"/>
              </a:rPr>
              <a:t>We want you to design at least one of the following: </a:t>
            </a:r>
          </a:p>
        </p:txBody>
      </p:sp>
      <p:sp>
        <p:nvSpPr>
          <p:cNvPr id="28" name="TextBox 28"/>
          <p:cNvSpPr txBox="1"/>
          <p:nvPr/>
        </p:nvSpPr>
        <p:spPr>
          <a:xfrm>
            <a:off x="720004" y="1493368"/>
            <a:ext cx="43215" cy="642899"/>
          </a:xfrm>
          <a:prstGeom prst="rect">
            <a:avLst/>
          </a:prstGeom>
        </p:spPr>
        <p:txBody>
          <a:bodyPr lIns="0" tIns="0" rIns="0" bIns="0" rtlCol="0" anchor="t">
            <a:spAutoFit/>
          </a:bodyPr>
          <a:lstStyle/>
          <a:p>
            <a:pPr algn="just">
              <a:lnSpc>
                <a:spcPts val="1599"/>
              </a:lnSpc>
            </a:pPr>
            <a:r>
              <a:rPr lang="en-US" sz="1200">
                <a:solidFill>
                  <a:srgbClr val="231F20"/>
                </a:solidFill>
                <a:latin typeface="Arimo"/>
                <a:ea typeface="Arimo"/>
                <a:cs typeface="Arimo"/>
                <a:sym typeface="Arimo"/>
              </a:rPr>
              <a:t> </a:t>
            </a:r>
          </a:p>
          <a:p>
            <a:pPr algn="just">
              <a:lnSpc>
                <a:spcPts val="1599"/>
              </a:lnSpc>
            </a:pPr>
            <a:r>
              <a:rPr lang="en-US" sz="1200">
                <a:solidFill>
                  <a:srgbClr val="231F20"/>
                </a:solidFill>
                <a:latin typeface="Arimo"/>
                <a:ea typeface="Arimo"/>
                <a:cs typeface="Arimo"/>
                <a:sym typeface="Arimo"/>
              </a:rPr>
              <a:t> </a:t>
            </a:r>
          </a:p>
          <a:p>
            <a:pPr algn="just">
              <a:lnSpc>
                <a:spcPts val="2000"/>
              </a:lnSpc>
            </a:pPr>
            <a:r>
              <a:rPr lang="en-US" sz="1200">
                <a:solidFill>
                  <a:srgbClr val="231F20"/>
                </a:solidFill>
                <a:latin typeface="Arimo"/>
                <a:ea typeface="Arimo"/>
                <a:cs typeface="Arimo"/>
                <a:sym typeface="Arimo"/>
              </a:rPr>
              <a:t> </a:t>
            </a:r>
          </a:p>
        </p:txBody>
      </p:sp>
      <p:sp>
        <p:nvSpPr>
          <p:cNvPr id="29" name="TextBox 29"/>
          <p:cNvSpPr txBox="1"/>
          <p:nvPr/>
        </p:nvSpPr>
        <p:spPr>
          <a:xfrm>
            <a:off x="1164555" y="1493368"/>
            <a:ext cx="120939" cy="642899"/>
          </a:xfrm>
          <a:prstGeom prst="rect">
            <a:avLst/>
          </a:prstGeom>
        </p:spPr>
        <p:txBody>
          <a:bodyPr lIns="0" tIns="0" rIns="0" bIns="0" rtlCol="0" anchor="t">
            <a:spAutoFit/>
          </a:bodyPr>
          <a:lstStyle/>
          <a:p>
            <a:pPr algn="just">
              <a:lnSpc>
                <a:spcPts val="1599"/>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a:t>
            </a: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a:t>
            </a:r>
          </a:p>
          <a:p>
            <a:pPr algn="just">
              <a:lnSpc>
                <a:spcPts val="2000"/>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a:t>
            </a:r>
          </a:p>
        </p:txBody>
      </p:sp>
      <p:sp>
        <p:nvSpPr>
          <p:cNvPr id="30" name="TextBox 30"/>
          <p:cNvSpPr txBox="1"/>
          <p:nvPr/>
        </p:nvSpPr>
        <p:spPr>
          <a:xfrm>
            <a:off x="1634404" y="1493368"/>
            <a:ext cx="3064031" cy="642899"/>
          </a:xfrm>
          <a:prstGeom prst="rect">
            <a:avLst/>
          </a:prstGeom>
        </p:spPr>
        <p:txBody>
          <a:bodyPr lIns="0" tIns="0" rIns="0" bIns="0" rtlCol="0" anchor="t">
            <a:spAutoFit/>
          </a:bodyPr>
          <a:lstStyle/>
          <a:p>
            <a:pPr algn="l">
              <a:lnSpc>
                <a:spcPts val="1599"/>
              </a:lnSpc>
            </a:pPr>
            <a:r>
              <a:rPr lang="en-US" sz="1200">
                <a:solidFill>
                  <a:srgbClr val="231F20"/>
                </a:solidFill>
                <a:latin typeface="Arimo"/>
                <a:ea typeface="Arimo"/>
                <a:cs typeface="Arimo"/>
                <a:sym typeface="Arimo"/>
              </a:rPr>
              <a:t>A pirate ship. What you see when looking out a porthole.</a:t>
            </a:r>
          </a:p>
          <a:p>
            <a:pPr algn="l">
              <a:lnSpc>
                <a:spcPts val="2000"/>
              </a:lnSpc>
            </a:pPr>
            <a:r>
              <a:rPr lang="en-US" sz="1200">
                <a:solidFill>
                  <a:srgbClr val="231F20"/>
                </a:solidFill>
                <a:latin typeface="Arimo"/>
                <a:ea typeface="Arimo"/>
                <a:cs typeface="Arimo"/>
                <a:sym typeface="Arimo"/>
              </a:rPr>
              <a:t>Treasure Island. </a:t>
            </a:r>
          </a:p>
        </p:txBody>
      </p:sp>
      <p:sp>
        <p:nvSpPr>
          <p:cNvPr id="31" name="TextBox 31"/>
          <p:cNvSpPr txBox="1"/>
          <p:nvPr/>
        </p:nvSpPr>
        <p:spPr>
          <a:xfrm>
            <a:off x="720004" y="2167357"/>
            <a:ext cx="3241662" cy="354025"/>
          </a:xfrm>
          <a:prstGeom prst="rect">
            <a:avLst/>
          </a:prstGeom>
        </p:spPr>
        <p:txBody>
          <a:bodyPr lIns="0" tIns="0" rIns="0" bIns="0" rtlCol="0" anchor="t">
            <a:spAutoFit/>
          </a:bodyPr>
          <a:lstStyle/>
          <a:p>
            <a:pPr algn="l">
              <a:lnSpc>
                <a:spcPts val="3000"/>
              </a:lnSpc>
            </a:pPr>
            <a:r>
              <a:rPr lang="en-US" sz="1200" b="1">
                <a:solidFill>
                  <a:srgbClr val="231F20"/>
                </a:solidFill>
                <a:latin typeface="Arimo Bold"/>
                <a:ea typeface="Arimo Bold"/>
                <a:cs typeface="Arimo Bold"/>
                <a:sym typeface="Arimo Bold"/>
              </a:rPr>
              <a:t>Let’s get creative with the designs. You can:</a:t>
            </a:r>
          </a:p>
        </p:txBody>
      </p:sp>
      <p:sp>
        <p:nvSpPr>
          <p:cNvPr id="32" name="TextBox 32"/>
          <p:cNvSpPr txBox="1"/>
          <p:nvPr/>
        </p:nvSpPr>
        <p:spPr>
          <a:xfrm>
            <a:off x="720004" y="2556891"/>
            <a:ext cx="43215" cy="671474"/>
          </a:xfrm>
          <a:prstGeom prst="rect">
            <a:avLst/>
          </a:prstGeom>
        </p:spPr>
        <p:txBody>
          <a:bodyPr lIns="0" tIns="0" rIns="0" bIns="0" rtlCol="0" anchor="t">
            <a:spAutoFit/>
          </a:bodyPr>
          <a:lstStyle/>
          <a:p>
            <a:pPr algn="just">
              <a:lnSpc>
                <a:spcPts val="1800"/>
              </a:lnSpc>
            </a:pPr>
            <a:r>
              <a:rPr lang="en-US" sz="1200">
                <a:solidFill>
                  <a:srgbClr val="231F20"/>
                </a:solidFill>
                <a:latin typeface="Arimo"/>
                <a:ea typeface="Arimo"/>
                <a:cs typeface="Arimo"/>
                <a:sym typeface="Arimo"/>
              </a:rPr>
              <a:t> </a:t>
            </a:r>
          </a:p>
          <a:p>
            <a:pPr algn="just">
              <a:lnSpc>
                <a:spcPts val="1399"/>
              </a:lnSpc>
            </a:pPr>
            <a:r>
              <a:rPr lang="en-US" sz="1200">
                <a:solidFill>
                  <a:srgbClr val="231F20"/>
                </a:solidFill>
                <a:latin typeface="Arimo"/>
                <a:ea typeface="Arimo"/>
                <a:cs typeface="Arimo"/>
                <a:sym typeface="Arimo"/>
              </a:rPr>
              <a:t> </a:t>
            </a:r>
          </a:p>
          <a:p>
            <a:pPr algn="just">
              <a:lnSpc>
                <a:spcPts val="2200"/>
              </a:lnSpc>
            </a:pPr>
            <a:r>
              <a:rPr lang="en-US" sz="1200">
                <a:solidFill>
                  <a:srgbClr val="231F20"/>
                </a:solidFill>
                <a:latin typeface="Arimo"/>
                <a:ea typeface="Arimo"/>
                <a:cs typeface="Arimo"/>
                <a:sym typeface="Arimo"/>
              </a:rPr>
              <a:t> </a:t>
            </a:r>
          </a:p>
        </p:txBody>
      </p:sp>
      <p:sp>
        <p:nvSpPr>
          <p:cNvPr id="33" name="TextBox 33"/>
          <p:cNvSpPr txBox="1"/>
          <p:nvPr/>
        </p:nvSpPr>
        <p:spPr>
          <a:xfrm>
            <a:off x="1164555" y="2556891"/>
            <a:ext cx="120939" cy="671474"/>
          </a:xfrm>
          <a:prstGeom prst="rect">
            <a:avLst/>
          </a:prstGeom>
        </p:spPr>
        <p:txBody>
          <a:bodyPr lIns="0" tIns="0" rIns="0" bIns="0" rtlCol="0" anchor="t">
            <a:spAutoFit/>
          </a:bodyPr>
          <a:lstStyle/>
          <a:p>
            <a:pPr algn="just">
              <a:lnSpc>
                <a:spcPts val="1800"/>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a:t>
            </a:r>
          </a:p>
          <a:p>
            <a:pPr algn="just">
              <a:lnSpc>
                <a:spcPts val="1399"/>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a:t>
            </a:r>
          </a:p>
          <a:p>
            <a:pPr algn="just">
              <a:lnSpc>
                <a:spcPts val="2200"/>
              </a:lnSpc>
            </a:pPr>
            <a:r>
              <a:rPr lang="en-US" sz="1200">
                <a:solidFill>
                  <a:srgbClr val="F68A34"/>
                </a:solidFill>
                <a:latin typeface="Arimo"/>
                <a:ea typeface="Arimo"/>
                <a:cs typeface="Arimo"/>
                <a:sym typeface="Arimo"/>
              </a:rPr>
              <a:t>•</a:t>
            </a:r>
            <a:r>
              <a:rPr lang="en-US" sz="1200">
                <a:solidFill>
                  <a:srgbClr val="231F20"/>
                </a:solidFill>
                <a:latin typeface="Arimo"/>
                <a:ea typeface="Arimo"/>
                <a:cs typeface="Arimo"/>
                <a:sym typeface="Arimo"/>
              </a:rPr>
              <a:t> </a:t>
            </a:r>
          </a:p>
        </p:txBody>
      </p:sp>
      <p:sp>
        <p:nvSpPr>
          <p:cNvPr id="34" name="TextBox 34"/>
          <p:cNvSpPr txBox="1"/>
          <p:nvPr/>
        </p:nvSpPr>
        <p:spPr>
          <a:xfrm>
            <a:off x="1634404" y="2556891"/>
            <a:ext cx="5606024" cy="671474"/>
          </a:xfrm>
          <a:prstGeom prst="rect">
            <a:avLst/>
          </a:prstGeom>
        </p:spPr>
        <p:txBody>
          <a:bodyPr lIns="0" tIns="0" rIns="0" bIns="0" rtlCol="0" anchor="t">
            <a:spAutoFit/>
          </a:bodyPr>
          <a:lstStyle/>
          <a:p>
            <a:pPr algn="l">
              <a:lnSpc>
                <a:spcPts val="1800"/>
              </a:lnSpc>
            </a:pPr>
            <a:r>
              <a:rPr lang="en-US" sz="1200">
                <a:solidFill>
                  <a:srgbClr val="231F20"/>
                </a:solidFill>
                <a:latin typeface="Arimo"/>
                <a:ea typeface="Arimo"/>
                <a:cs typeface="Arimo"/>
                <a:sym typeface="Arimo"/>
              </a:rPr>
              <a:t>Draw them on paper and paint them</a:t>
            </a:r>
          </a:p>
          <a:p>
            <a:pPr algn="l">
              <a:lnSpc>
                <a:spcPts val="1399"/>
              </a:lnSpc>
            </a:pPr>
            <a:r>
              <a:rPr lang="en-US" sz="1200">
                <a:solidFill>
                  <a:srgbClr val="231F20"/>
                </a:solidFill>
                <a:latin typeface="Arimo"/>
                <a:ea typeface="Arimo"/>
                <a:cs typeface="Arimo"/>
                <a:sym typeface="Arimo"/>
              </a:rPr>
              <a:t>Physically build them with objects in your classroom</a:t>
            </a:r>
          </a:p>
          <a:p>
            <a:pPr algn="l">
              <a:lnSpc>
                <a:spcPts val="2200"/>
              </a:lnSpc>
            </a:pPr>
            <a:r>
              <a:rPr lang="en-US" sz="1200">
                <a:solidFill>
                  <a:srgbClr val="231F20"/>
                </a:solidFill>
                <a:latin typeface="Arimo"/>
                <a:ea typeface="Arimo"/>
                <a:cs typeface="Arimo"/>
                <a:sym typeface="Arimo"/>
              </a:rPr>
              <a:t>Take it digital and use an app like ipastals / photoshop / assembly… to create.</a:t>
            </a:r>
          </a:p>
        </p:txBody>
      </p:sp>
      <p:sp>
        <p:nvSpPr>
          <p:cNvPr id="35" name="TextBox 35"/>
          <p:cNvSpPr txBox="1"/>
          <p:nvPr/>
        </p:nvSpPr>
        <p:spPr>
          <a:xfrm>
            <a:off x="684000" y="545487"/>
            <a:ext cx="6556429" cy="275594"/>
          </a:xfrm>
          <a:prstGeom prst="rect">
            <a:avLst/>
          </a:prstGeom>
        </p:spPr>
        <p:txBody>
          <a:bodyPr lIns="0" tIns="0" rIns="0" bIns="0" rtlCol="0" anchor="t">
            <a:spAutoFit/>
          </a:bodyPr>
          <a:lstStyle/>
          <a:p>
            <a:pPr algn="l">
              <a:lnSpc>
                <a:spcPts val="1550"/>
              </a:lnSpc>
            </a:pPr>
            <a:r>
              <a:rPr lang="en-US" sz="3100">
                <a:solidFill>
                  <a:srgbClr val="F68A34"/>
                </a:solidFill>
                <a:latin typeface="Arimo"/>
                <a:ea typeface="Arimo"/>
                <a:cs typeface="Arimo"/>
                <a:sym typeface="Arimo"/>
              </a:rPr>
              <a:t>LET'S CREATE: TIME TO DESIGN</a:t>
            </a:r>
          </a:p>
        </p:txBody>
      </p:sp>
      <p:sp>
        <p:nvSpPr>
          <p:cNvPr id="36" name="TextBox 36"/>
          <p:cNvSpPr txBox="1"/>
          <p:nvPr/>
        </p:nvSpPr>
        <p:spPr>
          <a:xfrm>
            <a:off x="720004" y="1038073"/>
            <a:ext cx="201663" cy="403508"/>
          </a:xfrm>
          <a:prstGeom prst="rect">
            <a:avLst/>
          </a:prstGeom>
        </p:spPr>
        <p:txBody>
          <a:bodyPr lIns="0" tIns="0" rIns="0" bIns="0" rtlCol="0" anchor="t">
            <a:spAutoFit/>
          </a:bodyPr>
          <a:lstStyle/>
          <a:p>
            <a:pPr algn="l">
              <a:lnSpc>
                <a:spcPts val="3499"/>
              </a:lnSpc>
            </a:pPr>
            <a:r>
              <a:rPr lang="en-US" sz="1399" b="1">
                <a:solidFill>
                  <a:srgbClr val="F68A34"/>
                </a:solidFill>
                <a:latin typeface="Arimo Bold"/>
                <a:ea typeface="Arimo Bold"/>
                <a:cs typeface="Arimo Bold"/>
                <a:sym typeface="Arimo Bold"/>
              </a:rPr>
              <a:t>1.</a:t>
            </a:r>
            <a:r>
              <a:rPr lang="en-US" sz="1399" b="1">
                <a:solidFill>
                  <a:srgbClr val="231F20"/>
                </a:solidFill>
                <a:latin typeface="Arimo Bold"/>
                <a:ea typeface="Arimo Bold"/>
                <a:cs typeface="Arimo Bold"/>
                <a:sym typeface="Arimo Bold"/>
              </a:rPr>
              <a:t> </a:t>
            </a:r>
          </a:p>
        </p:txBody>
      </p:sp>
      <p:sp>
        <p:nvSpPr>
          <p:cNvPr id="37" name="TextBox 37"/>
          <p:cNvSpPr txBox="1"/>
          <p:nvPr/>
        </p:nvSpPr>
        <p:spPr>
          <a:xfrm>
            <a:off x="10304402" y="7160057"/>
            <a:ext cx="173231" cy="290703"/>
          </a:xfrm>
          <a:prstGeom prst="rect">
            <a:avLst/>
          </a:prstGeom>
        </p:spPr>
        <p:txBody>
          <a:bodyPr lIns="0" tIns="0" rIns="0" bIns="0" rtlCol="0" anchor="t">
            <a:spAutoFit/>
          </a:bodyPr>
          <a:lstStyle/>
          <a:p>
            <a:pPr algn="l">
              <a:lnSpc>
                <a:spcPts val="2351"/>
              </a:lnSpc>
            </a:pPr>
            <a:r>
              <a:rPr lang="en-US" sz="1679" b="1" spc="-57">
                <a:solidFill>
                  <a:srgbClr val="F68A34"/>
                </a:solidFill>
                <a:latin typeface="Open Sans Condensed Medium"/>
                <a:ea typeface="Open Sans Condensed Medium"/>
                <a:cs typeface="Open Sans Condensed Medium"/>
                <a:sym typeface="Open Sans Condensed Medium"/>
              </a:rPr>
              <a:t>9</a:t>
            </a:r>
          </a:p>
        </p:txBody>
      </p:sp>
      <p:sp>
        <p:nvSpPr>
          <p:cNvPr id="38" name="TextBox 38"/>
          <p:cNvSpPr txBox="1"/>
          <p:nvPr/>
        </p:nvSpPr>
        <p:spPr>
          <a:xfrm rot="-240000">
            <a:off x="2101825" y="3515839"/>
            <a:ext cx="5679738" cy="886444"/>
          </a:xfrm>
          <a:prstGeom prst="rect">
            <a:avLst/>
          </a:prstGeom>
        </p:spPr>
        <p:txBody>
          <a:bodyPr lIns="0" tIns="0" rIns="0" bIns="0" rtlCol="0" anchor="t">
            <a:spAutoFit/>
          </a:bodyPr>
          <a:lstStyle/>
          <a:p>
            <a:pPr algn="l">
              <a:lnSpc>
                <a:spcPts val="2100"/>
              </a:lnSpc>
            </a:pPr>
            <a:r>
              <a:rPr lang="en-US" sz="1200" b="1">
                <a:solidFill>
                  <a:srgbClr val="FFFFFF"/>
                </a:solidFill>
                <a:latin typeface="Arimo Bold"/>
                <a:ea typeface="Arimo Bold"/>
                <a:cs typeface="Arimo Bold"/>
                <a:sym typeface="Arimo Bold"/>
              </a:rPr>
              <a:t>PIRATES DIDN’T HAVE PET PARROTS. </a:t>
            </a:r>
            <a:r>
              <a:rPr lang="en-US" sz="1200">
                <a:solidFill>
                  <a:srgbClr val="231F20"/>
                </a:solidFill>
                <a:latin typeface="Arimo"/>
                <a:ea typeface="Arimo"/>
                <a:cs typeface="Arimo"/>
                <a:sym typeface="Arimo"/>
              </a:rPr>
              <a:t>There are no records of pirate ships keeping parrots as a pet. This myth seems </a:t>
            </a:r>
          </a:p>
          <a:p>
            <a:pPr algn="l">
              <a:lnSpc>
                <a:spcPts val="900"/>
              </a:lnSpc>
            </a:pPr>
            <a:r>
              <a:rPr lang="en-US" sz="1200">
                <a:solidFill>
                  <a:srgbClr val="231F20"/>
                </a:solidFill>
                <a:latin typeface="Arimo"/>
                <a:ea typeface="Arimo"/>
                <a:cs typeface="Arimo"/>
                <a:sym typeface="Arimo"/>
              </a:rPr>
              <a:t>to have been created by Robert Louis Stevenson. In his book Treasure Island, </a:t>
            </a:r>
          </a:p>
          <a:p>
            <a:pPr algn="l">
              <a:lnSpc>
                <a:spcPts val="2100"/>
              </a:lnSpc>
            </a:pPr>
            <a:r>
              <a:rPr lang="en-US" sz="1200">
                <a:solidFill>
                  <a:srgbClr val="231F20"/>
                </a:solidFill>
                <a:latin typeface="Arimo"/>
                <a:ea typeface="Arimo"/>
                <a:cs typeface="Arimo"/>
                <a:sym typeface="Arimo"/>
              </a:rPr>
              <a:t>the pirate Long John Silver had a pet parrot called Captain Flint.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5227</Words>
  <Application>Microsoft Macintosh PowerPoint</Application>
  <PresentationFormat>Custom</PresentationFormat>
  <Paragraphs>541</Paragraphs>
  <Slides>21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Arial Bold Italics</vt:lpstr>
      <vt:lpstr>Arial Bold</vt:lpstr>
      <vt:lpstr>Arimo Bold Italics</vt:lpstr>
      <vt:lpstr>Arimo Bold</vt:lpstr>
      <vt:lpstr>Arial</vt:lpstr>
      <vt:lpstr>Arimo</vt:lpstr>
      <vt:lpstr>Canva Sans Bold</vt:lpstr>
      <vt:lpstr>Canva Sans</vt:lpstr>
      <vt:lpstr>Open Sans Condensed Medium</vt:lpstr>
      <vt:lpstr>IBM Plex Sans Bold Italics</vt:lpstr>
      <vt:lpstr>Open Sans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Resource.pdf</dc:title>
  <cp:lastModifiedBy>Tanya McLaughlin</cp:lastModifiedBy>
  <cp:revision>3</cp:revision>
  <dcterms:created xsi:type="dcterms:W3CDTF">2006-08-16T00:00:00Z</dcterms:created>
  <dcterms:modified xsi:type="dcterms:W3CDTF">2024-09-24T12:38:13Z</dcterms:modified>
  <dc:identifier>DAGPtjABBlw</dc:identifier>
</cp:coreProperties>
</file>